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6" r:id="rId2"/>
    <p:sldId id="264" r:id="rId3"/>
    <p:sldId id="266" r:id="rId4"/>
    <p:sldId id="267" r:id="rId5"/>
    <p:sldId id="269" r:id="rId6"/>
    <p:sldId id="274" r:id="rId7"/>
    <p:sldId id="270" r:id="rId8"/>
    <p:sldId id="268" r:id="rId9"/>
    <p:sldId id="257" r:id="rId10"/>
    <p:sldId id="260" r:id="rId11"/>
    <p:sldId id="272" r:id="rId12"/>
    <p:sldId id="273" r:id="rId13"/>
    <p:sldId id="262" r:id="rId14"/>
    <p:sldId id="271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95" d="100"/>
          <a:sy n="95" d="100"/>
        </p:scale>
        <p:origin x="58" y="6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37AF-277D-47FF-9CE7-0250329B2EA4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3E9D-5409-4F41-B767-F83B04275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029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37AF-277D-47FF-9CE7-0250329B2EA4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3E9D-5409-4F41-B767-F83B04275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510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37AF-277D-47FF-9CE7-0250329B2EA4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3E9D-5409-4F41-B767-F83B0427580C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8899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37AF-277D-47FF-9CE7-0250329B2EA4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3E9D-5409-4F41-B767-F83B04275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7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37AF-277D-47FF-9CE7-0250329B2EA4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3E9D-5409-4F41-B767-F83B0427580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07555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37AF-277D-47FF-9CE7-0250329B2EA4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3E9D-5409-4F41-B767-F83B04275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867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37AF-277D-47FF-9CE7-0250329B2EA4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3E9D-5409-4F41-B767-F83B04275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887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37AF-277D-47FF-9CE7-0250329B2EA4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3E9D-5409-4F41-B767-F83B04275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794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37AF-277D-47FF-9CE7-0250329B2EA4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3E9D-5409-4F41-B767-F83B04275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862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37AF-277D-47FF-9CE7-0250329B2EA4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3E9D-5409-4F41-B767-F83B04275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424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37AF-277D-47FF-9CE7-0250329B2EA4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3E9D-5409-4F41-B767-F83B04275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896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37AF-277D-47FF-9CE7-0250329B2EA4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3E9D-5409-4F41-B767-F83B04275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099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37AF-277D-47FF-9CE7-0250329B2EA4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3E9D-5409-4F41-B767-F83B04275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611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37AF-277D-47FF-9CE7-0250329B2EA4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3E9D-5409-4F41-B767-F83B04275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899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37AF-277D-47FF-9CE7-0250329B2EA4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3E9D-5409-4F41-B767-F83B04275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187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37AF-277D-47FF-9CE7-0250329B2EA4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3E9D-5409-4F41-B767-F83B04275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533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637AF-277D-47FF-9CE7-0250329B2EA4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3E53E9D-5409-4F41-B767-F83B04275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85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8097008" cy="1646302"/>
          </a:xfrm>
        </p:spPr>
        <p:txBody>
          <a:bodyPr/>
          <a:lstStyle/>
          <a:p>
            <a:r>
              <a:rPr lang="en-US" dirty="0" smtClean="0"/>
              <a:t>UHMC – Financial Outlook	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August 6,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79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2514"/>
            <a:ext cx="10515600" cy="1325563"/>
          </a:xfrm>
        </p:spPr>
        <p:txBody>
          <a:bodyPr/>
          <a:lstStyle/>
          <a:p>
            <a:r>
              <a:rPr lang="en-US" dirty="0" smtClean="0"/>
              <a:t>Short term budget strategies: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416" y="1175768"/>
            <a:ext cx="4776158" cy="229523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Freeze ALL Remaining Vacant Positions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Reduce Lecturer Budget by 26%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Eliminate Casuals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Eliminate Student Assistants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Eliminate Travel Budgets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02743" y="3471002"/>
            <a:ext cx="6462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Total Estimated Reduction $3,600,000</a:t>
            </a:r>
          </a:p>
        </p:txBody>
      </p:sp>
      <p:sp>
        <p:nvSpPr>
          <p:cNvPr id="7" name="Rectangle 6"/>
          <p:cNvSpPr/>
          <p:nvPr/>
        </p:nvSpPr>
        <p:spPr>
          <a:xfrm>
            <a:off x="4761781" y="1175768"/>
            <a:ext cx="6096000" cy="19902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defTabSz="457200">
              <a:spcBef>
                <a:spcPts val="1000"/>
              </a:spcBef>
              <a:buClr>
                <a:srgbClr val="0F6FC6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Delay Start of New Programs</a:t>
            </a:r>
          </a:p>
          <a:p>
            <a:pPr marL="342900" indent="-342900" defTabSz="457200">
              <a:spcBef>
                <a:spcPts val="1000"/>
              </a:spcBef>
              <a:buClr>
                <a:srgbClr val="0F6FC6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Delay Large Contracts</a:t>
            </a:r>
          </a:p>
          <a:p>
            <a:pPr marL="342900" indent="-342900" defTabSz="457200">
              <a:spcBef>
                <a:spcPts val="1000"/>
              </a:spcBef>
              <a:buClr>
                <a:srgbClr val="0F6FC6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dirty="0" smtClean="0"/>
              <a:t>No </a:t>
            </a:r>
            <a:r>
              <a:rPr lang="en-US" dirty="0"/>
              <a:t>Equipment and Library </a:t>
            </a:r>
            <a:r>
              <a:rPr lang="en-US" dirty="0" smtClean="0"/>
              <a:t>Resources</a:t>
            </a:r>
            <a:endParaRPr lang="en-US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342900" lvl="0" indent="-342900" defTabSz="457200">
              <a:spcBef>
                <a:spcPts val="1000"/>
              </a:spcBef>
              <a:buClr>
                <a:srgbClr val="0F6FC6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Reduce Remaining Operating Expenses by 25%</a:t>
            </a:r>
          </a:p>
          <a:p>
            <a:pPr lvl="0" defTabSz="457200">
              <a:spcBef>
                <a:spcPts val="1000"/>
              </a:spcBef>
              <a:buClr>
                <a:srgbClr val="0F6FC6"/>
              </a:buClr>
              <a:buSzPct val="80000"/>
            </a:pPr>
            <a:endParaRPr lang="en-US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02743" y="4452031"/>
            <a:ext cx="589615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Draw down on $1.5M cash balance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91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515" y="149525"/>
            <a:ext cx="8596668" cy="1320800"/>
          </a:xfrm>
        </p:spPr>
        <p:txBody>
          <a:bodyPr/>
          <a:lstStyle/>
          <a:p>
            <a:r>
              <a:rPr lang="en-US" dirty="0" smtClean="0"/>
              <a:t>State Forecast – Next 6 Years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918" y="978133"/>
            <a:ext cx="9067042" cy="561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91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UHMC – 6 Year Forecast (4% General Fund Reductions)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52" y="2260121"/>
            <a:ext cx="11748374" cy="307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44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197" y="140839"/>
            <a:ext cx="5700622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Long term strategies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815195" y="1466402"/>
            <a:ext cx="10393393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Changes in Higher Education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Maui’s Economic and Workforce Development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UH and UHMC - Restructuring and Reorganization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Centralization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Consolidation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State implemented furloughs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Enrollments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Extramural funds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Revenue generating opportunities</a:t>
            </a:r>
          </a:p>
          <a:p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4814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24" y="-36504"/>
            <a:ext cx="12271324" cy="68945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9134" y="4202723"/>
            <a:ext cx="2580605" cy="255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33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669" y="428557"/>
            <a:ext cx="5129788" cy="13208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FY 2020 Initial Budget Proposal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920" y="1559514"/>
            <a:ext cx="5224443" cy="394735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116681" y="428557"/>
            <a:ext cx="452857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>
                <a:solidFill>
                  <a:schemeClr val="tx1"/>
                </a:solidFill>
              </a:rPr>
              <a:t>FY 2020 Actual Results (in reconciliation)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681" y="1640158"/>
            <a:ext cx="5341180" cy="396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96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309" y="1883669"/>
            <a:ext cx="6837724" cy="25100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41585" y="805132"/>
            <a:ext cx="4767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NET ENDING CASH BALANCE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2641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274" y="287547"/>
            <a:ext cx="8284271" cy="592347"/>
          </a:xfrm>
        </p:spPr>
        <p:txBody>
          <a:bodyPr>
            <a:normAutofit fontScale="90000"/>
          </a:bodyPr>
          <a:lstStyle/>
          <a:p>
            <a:r>
              <a:rPr lang="en-US" sz="1800" dirty="0" smtClean="0"/>
              <a:t>Slide from UH VP </a:t>
            </a:r>
            <a:r>
              <a:rPr lang="en-US" sz="1800" dirty="0" err="1" smtClean="0"/>
              <a:t>Kalbert</a:t>
            </a:r>
            <a:r>
              <a:rPr lang="en-US" sz="1800" dirty="0" smtClean="0"/>
              <a:t> Young’s 8-6-20 BOR Presentation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817" y="723660"/>
            <a:ext cx="7260961" cy="56389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73801">
            <a:off x="245684" y="2398144"/>
            <a:ext cx="10779427" cy="225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46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Legislature – HB2200</a:t>
            </a:r>
            <a:br>
              <a:rPr lang="en-US" dirty="0" smtClean="0"/>
            </a:br>
            <a:r>
              <a:rPr lang="en-US" dirty="0" smtClean="0"/>
              <a:t>   29 vacant UHMC positions swept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 Instructional Faculty</a:t>
            </a:r>
          </a:p>
          <a:p>
            <a:r>
              <a:rPr lang="en-US" dirty="0" smtClean="0"/>
              <a:t>3 Maui Food Innovation Center</a:t>
            </a:r>
          </a:p>
          <a:p>
            <a:r>
              <a:rPr lang="en-US" dirty="0" smtClean="0"/>
              <a:t>4 Student Services</a:t>
            </a:r>
          </a:p>
          <a:p>
            <a:r>
              <a:rPr lang="en-US" dirty="0" smtClean="0"/>
              <a:t>2 Business Office</a:t>
            </a:r>
          </a:p>
          <a:p>
            <a:r>
              <a:rPr lang="en-US" dirty="0" smtClean="0"/>
              <a:t>1 VCAS Secretary</a:t>
            </a:r>
          </a:p>
          <a:p>
            <a:r>
              <a:rPr lang="en-US" dirty="0" smtClean="0"/>
              <a:t>1 University Center</a:t>
            </a:r>
          </a:p>
          <a:p>
            <a:r>
              <a:rPr lang="en-US" dirty="0" smtClean="0"/>
              <a:t>1 Librarian</a:t>
            </a:r>
          </a:p>
          <a:p>
            <a:r>
              <a:rPr lang="en-US" dirty="0" smtClean="0"/>
              <a:t>7 Operations and Maintenance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88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Instructional Faculty - Positions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Art</a:t>
            </a:r>
          </a:p>
          <a:p>
            <a:r>
              <a:rPr lang="en-US" dirty="0" smtClean="0"/>
              <a:t>Accounting</a:t>
            </a:r>
          </a:p>
          <a:p>
            <a:r>
              <a:rPr lang="en-US" dirty="0" smtClean="0"/>
              <a:t>Business</a:t>
            </a:r>
          </a:p>
          <a:p>
            <a:r>
              <a:rPr lang="en-US" dirty="0" smtClean="0"/>
              <a:t>Spanish</a:t>
            </a:r>
          </a:p>
          <a:p>
            <a:r>
              <a:rPr lang="en-US" dirty="0" smtClean="0"/>
              <a:t>Drama</a:t>
            </a:r>
          </a:p>
          <a:p>
            <a:r>
              <a:rPr lang="en-US" dirty="0" smtClean="0"/>
              <a:t>Molokai Farm</a:t>
            </a:r>
          </a:p>
          <a:p>
            <a:r>
              <a:rPr lang="en-US" dirty="0" smtClean="0"/>
              <a:t>2 Math</a:t>
            </a:r>
          </a:p>
          <a:p>
            <a:r>
              <a:rPr lang="en-US" dirty="0" smtClean="0"/>
              <a:t>2 Allied Health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0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795" y="53900"/>
            <a:ext cx="8596668" cy="1320800"/>
          </a:xfrm>
        </p:spPr>
        <p:txBody>
          <a:bodyPr/>
          <a:lstStyle/>
          <a:p>
            <a:r>
              <a:rPr lang="en-US" dirty="0" smtClean="0"/>
              <a:t>Impact to O&amp;M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2328096" y="145035"/>
            <a:ext cx="5914042" cy="835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79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UHMC – Major Funding Sources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560" y="2108831"/>
            <a:ext cx="4843572" cy="3880773"/>
          </a:xfrm>
        </p:spPr>
        <p:txBody>
          <a:bodyPr/>
          <a:lstStyle/>
          <a:p>
            <a:r>
              <a:rPr lang="en-US" dirty="0" smtClean="0"/>
              <a:t>State General Funds – if reduced by 16% - $2,750,000 - hypothetical</a:t>
            </a:r>
          </a:p>
          <a:p>
            <a:r>
              <a:rPr lang="en-US" dirty="0" smtClean="0"/>
              <a:t>Tuition and Fees -13% down  -$810,000</a:t>
            </a:r>
          </a:p>
          <a:p>
            <a:r>
              <a:rPr lang="en-US" dirty="0" smtClean="0"/>
              <a:t>Other Special Funds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ELWD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Foodservice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Summer Session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0871" y="1171276"/>
            <a:ext cx="6272333" cy="453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48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While the </a:t>
            </a:r>
            <a:r>
              <a:rPr lang="en-US" smtClean="0"/>
              <a:t>College </a:t>
            </a:r>
            <a:r>
              <a:rPr lang="en-US" smtClean="0"/>
              <a:t>has </a:t>
            </a:r>
            <a:r>
              <a:rPr lang="en-US" dirty="0" smtClean="0"/>
              <a:t>NOT received any budget </a:t>
            </a:r>
            <a:r>
              <a:rPr lang="en-US" dirty="0"/>
              <a:t>i</a:t>
            </a:r>
            <a:r>
              <a:rPr lang="en-US" dirty="0" smtClean="0"/>
              <a:t>nstructions – a hypothetical 16% General Fund reduction and a 13% enrollment </a:t>
            </a:r>
            <a:r>
              <a:rPr lang="en-US" dirty="0"/>
              <a:t>d</a:t>
            </a:r>
            <a:r>
              <a:rPr lang="en-US" dirty="0" smtClean="0"/>
              <a:t>ecline would amount to a $3.6M Operating Budget reduction.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Does NOT include Special Fund losses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86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791</TotalTime>
  <Words>240</Words>
  <Application>Microsoft Office PowerPoint</Application>
  <PresentationFormat>Widescreen</PresentationFormat>
  <Paragraphs>62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Trebuchet MS</vt:lpstr>
      <vt:lpstr>Wingdings</vt:lpstr>
      <vt:lpstr>Wingdings 3</vt:lpstr>
      <vt:lpstr>Facet</vt:lpstr>
      <vt:lpstr>UHMC – Financial Outlook </vt:lpstr>
      <vt:lpstr>FY 2020 Initial Budget Proposal</vt:lpstr>
      <vt:lpstr>PowerPoint Presentation</vt:lpstr>
      <vt:lpstr>Slide from UH VP Kalbert Young’s 8-6-20 BOR Presentation </vt:lpstr>
      <vt:lpstr>State Legislature – HB2200    29 vacant UHMC positions swept</vt:lpstr>
      <vt:lpstr>Instructional Faculty - Positions</vt:lpstr>
      <vt:lpstr>Impact to O&amp;M</vt:lpstr>
      <vt:lpstr>UHMC – Major Funding Sources </vt:lpstr>
      <vt:lpstr>While the College has NOT received any budget instructions – a hypothetical 16% General Fund reduction and a 13% enrollment decline would amount to a $3.6M Operating Budget reduction.  Does NOT include Special Fund losses</vt:lpstr>
      <vt:lpstr>Short term budget strategies:</vt:lpstr>
      <vt:lpstr>State Forecast – Next 6 Years</vt:lpstr>
      <vt:lpstr>UHMC – 6 Year Forecast (4% General Fund Reductions)</vt:lpstr>
      <vt:lpstr>Long term strategies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davidt</dc:creator>
  <cp:lastModifiedBy>davidt</cp:lastModifiedBy>
  <cp:revision>53</cp:revision>
  <cp:lastPrinted>2020-08-04T18:57:20Z</cp:lastPrinted>
  <dcterms:created xsi:type="dcterms:W3CDTF">2020-04-29T18:34:03Z</dcterms:created>
  <dcterms:modified xsi:type="dcterms:W3CDTF">2020-08-05T03:09:45Z</dcterms:modified>
</cp:coreProperties>
</file>