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8" r:id="rId21"/>
    <p:sldId id="276" r:id="rId22"/>
    <p:sldId id="277" r:id="rId23"/>
    <p:sldId id="273" r:id="rId2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asis Bhattacharya" initials="DB" lastIdx="1" clrIdx="0">
    <p:extLst>
      <p:ext uri="{19B8F6BF-5375-455C-9EA6-DF929625EA0E}">
        <p15:presenceInfo xmlns:p15="http://schemas.microsoft.com/office/powerpoint/2012/main" userId="cbec7ed13e5f83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8"/>
    <p:restoredTop sz="93233"/>
  </p:normalViewPr>
  <p:slideViewPr>
    <p:cSldViewPr snapToGrid="0">
      <p:cViewPr varScale="1">
        <p:scale>
          <a:sx n="81" d="100"/>
          <a:sy n="81" d="100"/>
        </p:scale>
        <p:origin x="39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5T13:35:04.111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41c926b1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41c926b1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41c926b1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41c926b1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41c926b1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41c926b1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41c926b1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41c926b1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41c926b14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41c926b14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41c926b14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41c926b14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41c926b14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41c926b14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41c926b14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41c926b14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41c926b1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41c926b14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41c926b1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41c926b1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41c926b1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41c926b1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41c926b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41c926b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41c926b1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41c926b1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41c926b1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41c926b1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41c926b1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41c926b1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41c926b1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41c926b1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41c926b1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41c926b14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ebasisb@wawaii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maui.hawaii.edu/cybersecurit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ted.com/talks/joseph_redmon_how_a_computer_learns_to_recognize_objects_instantly?language=en&amp;utm_campaign=tedspread&amp;utm_medium=referral&amp;utm_source=tedcomshare" TargetMode="External"/><Relationship Id="rId4" Type="http://schemas.openxmlformats.org/officeDocument/2006/relationships/hyperlink" Target="https://medium.com/@jonathan_hui/real-time-object-detection-with-yolo-yolov2-28b1b93e208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blog.goodaudience.com/using-convolutional-neural-networks-for-image-segmentation-a-quick-intro-75bd68779225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trum.ieee.org/automaton/robotics/drones/eye-tracking-glasses-are-all-you-need-to-control-this-drone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hyperlink" Target="https://youtu.be/brF6TDqu1ec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tensorflow.rstudio.com/tensorflow/articles/tutorial_mnist_beginners.html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acm.acm.org/magazines/2018/6/228030-deep-learning-hunts-for-signals-among-the-noise/fulltex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881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Smart Robots, Drones, IoT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447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Debasis Bhattacharya, JD, DBA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University of Hawaii Maui College</a:t>
            </a:r>
            <a:br>
              <a:rPr lang="en" dirty="0"/>
            </a:br>
            <a:r>
              <a:rPr lang="en" dirty="0"/>
              <a:t>ATE 2018 – Demonstration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hlinkClick r:id="rId3"/>
              </a:rPr>
              <a:t>debasisb</a:t>
            </a:r>
            <a:r>
              <a:rPr lang="en" dirty="0">
                <a:hlinkClick r:id="rId3"/>
              </a:rPr>
              <a:t>@</a:t>
            </a:r>
            <a:r>
              <a:rPr lang="en-US" dirty="0">
                <a:hlinkClick r:id="rId3"/>
              </a:rPr>
              <a:t>w</a:t>
            </a:r>
            <a:r>
              <a:rPr lang="en" dirty="0">
                <a:hlinkClick r:id="rId3"/>
              </a:rPr>
              <a:t>awaii.edu</a:t>
            </a: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4"/>
              </a:rPr>
              <a:t>http://m</a:t>
            </a:r>
            <a:r>
              <a:rPr lang="en" dirty="0" err="1">
                <a:hlinkClick r:id="rId4"/>
              </a:rPr>
              <a:t>aui</a:t>
            </a:r>
            <a:r>
              <a:rPr lang="en" dirty="0">
                <a:hlinkClick r:id="rId4"/>
              </a:rPr>
              <a:t>.</a:t>
            </a:r>
            <a:r>
              <a:rPr lang="en-US" dirty="0">
                <a:hlinkClick r:id="rId4"/>
              </a:rPr>
              <a:t>h</a:t>
            </a:r>
            <a:r>
              <a:rPr lang="en" dirty="0">
                <a:hlinkClick r:id="rId4"/>
              </a:rPr>
              <a:t>awaii.edu/cybersecurity</a:t>
            </a:r>
            <a:r>
              <a:rPr lang="en" dirty="0"/>
              <a:t> 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October 25, 2018</a:t>
            </a:r>
            <a:endParaRPr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80975"/>
            <a:ext cx="14382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3900" y="271450"/>
            <a:ext cx="24384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81575" y="297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Non-Linearity - </a:t>
            </a:r>
            <a:br>
              <a:rPr lang="en"/>
            </a:br>
            <a:r>
              <a:rPr lang="en"/>
              <a:t>Rectified Linear Unit (ReLU)</a:t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025" y="445025"/>
            <a:ext cx="4108875" cy="140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75" y="1929850"/>
            <a:ext cx="8176201" cy="306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768700" y="1323875"/>
            <a:ext cx="147900" cy="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2"/>
          <p:cNvSpPr txBox="1"/>
          <p:nvPr/>
        </p:nvSpPr>
        <p:spPr>
          <a:xfrm>
            <a:off x="2644325" y="1338575"/>
            <a:ext cx="37395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non-linearity to Feature Map. </a:t>
            </a:r>
            <a:br>
              <a:rPr lang="en"/>
            </a:br>
            <a:r>
              <a:rPr lang="en"/>
              <a:t>Replace negative values of pixels with zero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Pooling </a:t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1017725"/>
            <a:ext cx="4483519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069" y="2175175"/>
            <a:ext cx="4043981" cy="22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/>
        </p:nvSpPr>
        <p:spPr>
          <a:xfrm>
            <a:off x="266175" y="4714500"/>
            <a:ext cx="73416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https://ujjwalkarn.me/2016/08/11/intuitive-explanation-convnets/</a:t>
            </a:r>
            <a:endParaRPr/>
          </a:p>
        </p:txBody>
      </p:sp>
      <p:sp>
        <p:nvSpPr>
          <p:cNvPr id="135" name="Google Shape;135;p23"/>
          <p:cNvSpPr txBox="1"/>
          <p:nvPr/>
        </p:nvSpPr>
        <p:spPr>
          <a:xfrm>
            <a:off x="5040175" y="747450"/>
            <a:ext cx="36210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Reduce </a:t>
            </a:r>
            <a:r>
              <a:rPr lang="en" b="1"/>
              <a:t>Dimensionality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Reduce computations, controls </a:t>
            </a:r>
            <a:r>
              <a:rPr lang="en" b="1"/>
              <a:t>Overfitting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Allows for small distortions in image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Helps detect objects in any part of image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Pooling - Max or Sum</a:t>
            </a: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8839199" cy="376821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/>
        </p:nvSpPr>
        <p:spPr>
          <a:xfrm>
            <a:off x="266175" y="4714500"/>
            <a:ext cx="73416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https://ujjwalkarn.me/2016/08/11/intuitive-explanation-convnets/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Fully Connected Layer (FCNs)</a:t>
            </a:r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50000"/>
            <a:ext cx="8839200" cy="276681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311700" y="4616825"/>
            <a:ext cx="73416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https://ujjwalkarn.me/2016/08/11/intuitive-explanation-convnets/</a:t>
            </a:r>
            <a:endParaRPr/>
          </a:p>
        </p:txBody>
      </p:sp>
      <p:sp>
        <p:nvSpPr>
          <p:cNvPr id="150" name="Google Shape;150;p25"/>
          <p:cNvSpPr txBox="1"/>
          <p:nvPr/>
        </p:nvSpPr>
        <p:spPr>
          <a:xfrm>
            <a:off x="739125" y="1017725"/>
            <a:ext cx="73428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Rectified and Pooled Feature Maps are connected together into on FCN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Data Set is used to Classify Image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SoftMax Activation Function</a:t>
            </a:r>
            <a:r>
              <a:rPr lang="en"/>
              <a:t> used to create vector of values between 0 and 1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Forward Propagation </a:t>
            </a:r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83975"/>
            <a:ext cx="8839202" cy="209753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 txBox="1"/>
          <p:nvPr/>
        </p:nvSpPr>
        <p:spPr>
          <a:xfrm>
            <a:off x="266175" y="4714500"/>
            <a:ext cx="73416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https://ujjwalkarn.me/2016/08/11/intuitive-explanation-convnets/</a:t>
            </a: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116625"/>
            <a:ext cx="8922750" cy="32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Backward Propagation</a:t>
            </a:r>
            <a:endParaRPr/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575" y="1628088"/>
            <a:ext cx="4281325" cy="188733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/>
          <p:nvPr/>
        </p:nvSpPr>
        <p:spPr>
          <a:xfrm>
            <a:off x="4862350" y="599625"/>
            <a:ext cx="4050300" cy="1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Calculate Gradient of error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Gradient Descent to update filter weights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Reduce Output Error or </a:t>
            </a:r>
            <a:r>
              <a:rPr lang="en" b="1"/>
              <a:t>Training Loss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Epoch = Forward + Backward Propagation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Hyperparameter = Learning Rate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Validation Data -&gt; Forward Propagation Only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Minimize Training Loss &amp; Validation Loss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Control Overfitting using Dropouts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Allow for Generalization of New Test Data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1250" y="3515421"/>
            <a:ext cx="5281051" cy="125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 txBox="1"/>
          <p:nvPr/>
        </p:nvSpPr>
        <p:spPr>
          <a:xfrm>
            <a:off x="266175" y="4714500"/>
            <a:ext cx="73416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https://ujjwalkarn.me/2016/08/11/intuitive-explanation-convnets/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 Detection with YOLO</a:t>
            </a:r>
            <a:endParaRPr/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388" y="1017725"/>
            <a:ext cx="5685819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8"/>
          <p:cNvSpPr txBox="1"/>
          <p:nvPr/>
        </p:nvSpPr>
        <p:spPr>
          <a:xfrm>
            <a:off x="487900" y="4838700"/>
            <a:ext cx="7342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 : </a:t>
            </a:r>
            <a:r>
              <a:rPr lang="en" sz="1000" u="sng">
                <a:solidFill>
                  <a:srgbClr val="D6D6D6"/>
                </a:solidFill>
                <a:highlight>
                  <a:srgbClr val="222222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Medium</a:t>
            </a:r>
            <a:endParaRPr/>
          </a:p>
        </p:txBody>
      </p:sp>
      <p:sp>
        <p:nvSpPr>
          <p:cNvPr id="175" name="Google Shape;175;p28"/>
          <p:cNvSpPr txBox="1"/>
          <p:nvPr/>
        </p:nvSpPr>
        <p:spPr>
          <a:xfrm>
            <a:off x="6710300" y="1190850"/>
            <a:ext cx="2121900" cy="10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Bounding Boxes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Detect and Classify Objects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Joseph Redmon link on YOLO at Ted Talk </a:t>
            </a:r>
            <a:r>
              <a:rPr lang="en-US" sz="1800" dirty="0">
                <a:hlinkClick r:id="rId5"/>
              </a:rPr>
              <a:t>here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Segmentation using CNN</a:t>
            </a:r>
            <a:endParaRPr/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63" y="1017725"/>
            <a:ext cx="8821876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 txBox="1"/>
          <p:nvPr/>
        </p:nvSpPr>
        <p:spPr>
          <a:xfrm>
            <a:off x="502650" y="4590325"/>
            <a:ext cx="7342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r>
              <a:rPr lang="en" sz="1000" u="sng">
                <a:solidFill>
                  <a:srgbClr val="D6D6D6"/>
                </a:solidFill>
                <a:highlight>
                  <a:srgbClr val="222222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Good Audience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EB0650-D7F1-5941-AB7F-140E17D171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0583"/>
            <a:ext cx="9144000" cy="33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12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78D021-10A7-DB48-9A0D-418DD47F8C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0602"/>
            <a:ext cx="9144000" cy="41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3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13700"/>
            <a:ext cx="8839204" cy="37160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80700" y="4429800"/>
            <a:ext cx="73416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Edureka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DAB2B-FCF0-334B-969D-594BAE357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Demo!</a:t>
            </a:r>
          </a:p>
        </p:txBody>
      </p:sp>
    </p:spTree>
    <p:extLst>
      <p:ext uri="{BB962C8B-B14F-4D97-AF65-F5344CB8AC3E}">
        <p14:creationId xmlns:p14="http://schemas.microsoft.com/office/powerpoint/2010/main" val="643763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58818C-7AEF-074B-9E58-060B9B7689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45" y="0"/>
            <a:ext cx="8790709" cy="47769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DE9E3A-213E-E940-AE91-BE16508CE7BD}"/>
              </a:ext>
            </a:extLst>
          </p:cNvPr>
          <p:cNvSpPr txBox="1"/>
          <p:nvPr/>
        </p:nvSpPr>
        <p:spPr>
          <a:xfrm>
            <a:off x="1150883" y="4776952"/>
            <a:ext cx="6734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IEEE </a:t>
            </a:r>
            <a:r>
              <a:rPr lang="en-US" b="1" dirty="0">
                <a:hlinkClick r:id="rId3"/>
              </a:rPr>
              <a:t>Link</a:t>
            </a:r>
            <a:r>
              <a:rPr lang="en-US" b="1" dirty="0"/>
              <a:t>. YouTube Link to Smart Drone link - </a:t>
            </a:r>
            <a:r>
              <a:rPr lang="en-US" b="1" dirty="0">
                <a:hlinkClick r:id="rId4"/>
              </a:rPr>
              <a:t>https://youtu.be/brF6TDqu1ec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212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FC16B-C8CD-174C-947F-72CACA195A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921" y="0"/>
            <a:ext cx="68121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65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Learning Tools</a:t>
            </a:r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415150" y="1122925"/>
            <a:ext cx="3999900" cy="22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CNN Architectures</a:t>
            </a: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LeNet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AlexNet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ZF Net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GoogLeNet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ResNets</a:t>
            </a:r>
            <a:endParaRPr sz="1800"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2"/>
          </p:nvPr>
        </p:nvSpPr>
        <p:spPr>
          <a:xfrm>
            <a:off x="4832400" y="8635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Frameworks</a:t>
            </a: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TensorFlow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Caffe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MS CNTK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PyTorch/Torch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MXNet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Chainer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Keras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Theano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Deeplearning4j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PaddlePaddle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MATLAB</a:t>
            </a:r>
            <a:endParaRPr sz="1800"/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772975"/>
            <a:ext cx="143827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2085600" y="2571752"/>
            <a:ext cx="2226000" cy="16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cuDNN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DIGITS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DetectNet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TensorRT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RAPIDS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JETSON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0579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7725" y="2017350"/>
            <a:ext cx="6076950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478750" y="4617675"/>
            <a:ext cx="73416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r>
              <a:rPr lang="en" sz="1000" u="sng">
                <a:solidFill>
                  <a:srgbClr val="D6D6D6"/>
                </a:solidFill>
                <a:highlight>
                  <a:srgbClr val="222222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TensorFlow for R - RStudio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600" y="989775"/>
            <a:ext cx="8533350" cy="28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01313"/>
            <a:ext cx="8839200" cy="35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429225" y="4565150"/>
            <a:ext cx="7341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r>
              <a:rPr lang="en" sz="1000" u="sng">
                <a:solidFill>
                  <a:srgbClr val="D6D6D6"/>
                </a:solidFill>
                <a:highlight>
                  <a:srgbClr val="222222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ACM - Computers in Entertainment - Association for Computing Machinery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Convolutional Neural Network - ConvNet</a:t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33063"/>
            <a:ext cx="8839200" cy="240553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724375" y="4542525"/>
            <a:ext cx="73416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https://ujjwalkarn.me/2016/08/11/intuitive-explanation-convnets/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747713"/>
            <a:ext cx="3657600" cy="36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4988600" y="1411650"/>
            <a:ext cx="3657600" cy="1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Channels - Color images have 3 channels - RGB. </a:t>
            </a:r>
            <a:br>
              <a:rPr lang="en" sz="2400"/>
            </a:br>
            <a:r>
              <a:rPr lang="en" sz="2400"/>
              <a:t>Each Pixel Value ranges from 0 to 255</a:t>
            </a:r>
            <a:endParaRPr sz="2400"/>
          </a:p>
        </p:txBody>
      </p:sp>
      <p:sp>
        <p:nvSpPr>
          <p:cNvPr id="95" name="Google Shape;95;p19"/>
          <p:cNvSpPr txBox="1"/>
          <p:nvPr/>
        </p:nvSpPr>
        <p:spPr>
          <a:xfrm>
            <a:off x="4922575" y="566175"/>
            <a:ext cx="34788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Image - Matrix of Pixels</a:t>
            </a:r>
            <a:endParaRPr sz="2400"/>
          </a:p>
        </p:txBody>
      </p:sp>
      <p:sp>
        <p:nvSpPr>
          <p:cNvPr id="96" name="Google Shape;96;p19"/>
          <p:cNvSpPr txBox="1"/>
          <p:nvPr/>
        </p:nvSpPr>
        <p:spPr>
          <a:xfrm>
            <a:off x="990425" y="4631200"/>
            <a:ext cx="73416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https://ujjwalkarn.me/2016/08/11/intuitive-explanation-convnets/</a:t>
            </a:r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4988600" y="3235700"/>
            <a:ext cx="3657600" cy="1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Grayscale Image - </a:t>
            </a:r>
            <a:br>
              <a:rPr lang="en" sz="2400"/>
            </a:br>
            <a:r>
              <a:rPr lang="en" sz="2400"/>
              <a:t>One channel, values 0 (white) to 255 (black)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 - Extract Features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475" y="1186625"/>
            <a:ext cx="241935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1863" y="1677163"/>
            <a:ext cx="140970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2600" y="1170125"/>
            <a:ext cx="3649000" cy="266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3367875" y="3211725"/>
            <a:ext cx="16665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3x3 Filter, or Kernel or Feature Detector</a:t>
            </a:r>
            <a:endParaRPr sz="2400"/>
          </a:p>
        </p:txBody>
      </p:sp>
      <p:sp>
        <p:nvSpPr>
          <p:cNvPr id="107" name="Google Shape;107;p20"/>
          <p:cNvSpPr txBox="1"/>
          <p:nvPr/>
        </p:nvSpPr>
        <p:spPr>
          <a:xfrm>
            <a:off x="383475" y="3546275"/>
            <a:ext cx="25215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Input Image, 5x5</a:t>
            </a:r>
            <a:endParaRPr sz="2400"/>
          </a:p>
        </p:txBody>
      </p:sp>
      <p:cxnSp>
        <p:nvCxnSpPr>
          <p:cNvPr id="108" name="Google Shape;108;p20"/>
          <p:cNvCxnSpPr>
            <a:stCxn id="105" idx="1"/>
          </p:cNvCxnSpPr>
          <p:nvPr/>
        </p:nvCxnSpPr>
        <p:spPr>
          <a:xfrm>
            <a:off x="5342600" y="2502079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9" name="Google Shape;109;p20"/>
          <p:cNvSpPr txBox="1"/>
          <p:nvPr/>
        </p:nvSpPr>
        <p:spPr>
          <a:xfrm>
            <a:off x="5641150" y="3834025"/>
            <a:ext cx="30519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 3x3 Filter over 5x5 Input Image, one pixel at a time (STRIDE) and compute matrix multiplication. Convolved Feature or Feature Map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383475" y="4690825"/>
            <a:ext cx="73416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https://ujjwalkarn.me/2016/08/11/intuitive-explanation-convnets/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425" y="0"/>
            <a:ext cx="294257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4964900" y="422325"/>
            <a:ext cx="39330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Different values of the Filter or Kernel will create different Feature Maps from the Input Image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Examples of Features - Edges, Blurs, Sharpen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Parameters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Depth - # of Filters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Stride - movement across image</a:t>
            </a:r>
            <a:br>
              <a:rPr lang="en" sz="1800"/>
            </a:br>
            <a:r>
              <a:rPr lang="en" sz="1800"/>
              <a:t>Zero-Padding - apply filter to edges</a:t>
            </a:r>
            <a:endParaRPr sz="1800"/>
          </a:p>
        </p:txBody>
      </p:sp>
      <p:sp>
        <p:nvSpPr>
          <p:cNvPr id="117" name="Google Shape;117;p21"/>
          <p:cNvSpPr txBox="1"/>
          <p:nvPr/>
        </p:nvSpPr>
        <p:spPr>
          <a:xfrm>
            <a:off x="266175" y="4714500"/>
            <a:ext cx="73416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https://ujjwalkarn.me/2016/08/11/intuitive-explanation-convnets/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456</Words>
  <Application>Microsoft Macintosh PowerPoint</Application>
  <PresentationFormat>On-screen Show (16:9)</PresentationFormat>
  <Paragraphs>92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Roboto</vt:lpstr>
      <vt:lpstr>Arial</vt:lpstr>
      <vt:lpstr>Simple Light</vt:lpstr>
      <vt:lpstr>Smart Robots, Drones, IoT</vt:lpstr>
      <vt:lpstr>PowerPoint Presentation</vt:lpstr>
      <vt:lpstr>PowerPoint Presentation</vt:lpstr>
      <vt:lpstr>PowerPoint Presentation</vt:lpstr>
      <vt:lpstr>PowerPoint Presentation</vt:lpstr>
      <vt:lpstr>Convolutional Neural Network - ConvNet</vt:lpstr>
      <vt:lpstr>PowerPoint Presentation</vt:lpstr>
      <vt:lpstr>Convolution - Extract Features</vt:lpstr>
      <vt:lpstr>PowerPoint Presentation</vt:lpstr>
      <vt:lpstr>Non-Linearity -  Rectified Linear Unit (ReLU)</vt:lpstr>
      <vt:lpstr>Pooling </vt:lpstr>
      <vt:lpstr>Pooling - Max or Sum</vt:lpstr>
      <vt:lpstr>Fully Connected Layer (FCNs)</vt:lpstr>
      <vt:lpstr>Forward Propagation </vt:lpstr>
      <vt:lpstr>Backward Propagation</vt:lpstr>
      <vt:lpstr>Object Detection with YOLO</vt:lpstr>
      <vt:lpstr>Image Segmentation using CNN</vt:lpstr>
      <vt:lpstr>PowerPoint Presentation</vt:lpstr>
      <vt:lpstr>PowerPoint Presentation</vt:lpstr>
      <vt:lpstr>Demo!</vt:lpstr>
      <vt:lpstr>PowerPoint Presentation</vt:lpstr>
      <vt:lpstr>PowerPoint Presentation</vt:lpstr>
      <vt:lpstr>Deep Learning Tools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 Computer Vision</dc:title>
  <cp:lastModifiedBy>Debasis Bhattacharya</cp:lastModifiedBy>
  <cp:revision>5</cp:revision>
  <cp:lastPrinted>2018-10-26T15:35:59Z</cp:lastPrinted>
  <dcterms:modified xsi:type="dcterms:W3CDTF">2018-10-26T15:36:49Z</dcterms:modified>
</cp:coreProperties>
</file>