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64" r:id="rId3"/>
    <p:sldId id="362" r:id="rId4"/>
    <p:sldId id="372" r:id="rId5"/>
    <p:sldId id="356" r:id="rId6"/>
    <p:sldId id="489" r:id="rId7"/>
    <p:sldId id="357" r:id="rId8"/>
    <p:sldId id="491" r:id="rId9"/>
    <p:sldId id="373" r:id="rId10"/>
    <p:sldId id="466" r:id="rId11"/>
    <p:sldId id="493" r:id="rId12"/>
    <p:sldId id="367" r:id="rId13"/>
    <p:sldId id="462" r:id="rId14"/>
    <p:sldId id="490" r:id="rId15"/>
    <p:sldId id="327" r:id="rId16"/>
    <p:sldId id="328" r:id="rId17"/>
    <p:sldId id="430" r:id="rId18"/>
    <p:sldId id="385" r:id="rId19"/>
    <p:sldId id="485" r:id="rId20"/>
    <p:sldId id="470" r:id="rId21"/>
    <p:sldId id="471" r:id="rId22"/>
    <p:sldId id="379" r:id="rId23"/>
    <p:sldId id="396" r:id="rId24"/>
    <p:sldId id="398" r:id="rId25"/>
    <p:sldId id="393" r:id="rId26"/>
    <p:sldId id="388" r:id="rId27"/>
    <p:sldId id="49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9"/>
    <p:restoredTop sz="94681"/>
  </p:normalViewPr>
  <p:slideViewPr>
    <p:cSldViewPr snapToGrid="0" snapToObjects="1">
      <p:cViewPr varScale="1">
        <p:scale>
          <a:sx n="96" d="100"/>
          <a:sy n="96" d="100"/>
        </p:scale>
        <p:origin x="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4E157-E16A-3649-ACF4-04A2527EBD3C}" type="datetimeFigureOut">
              <a:rPr lang="en-US" smtClean="0"/>
              <a:t>2/24/19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B76B8-48D2-F44B-B174-314E37399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20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31E9-1182-8948-B3EF-169076C0D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92D875-A5B6-4344-BDE0-42DB60F73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B4115-1242-E14D-A897-1DE3E724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20E43-936A-374F-A08E-99DDCD69B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SIGCSE 2019 Blockchain Workshop #108 - Module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279A3-3F51-3C4E-BC98-EE9E5BC20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30A2-066B-BC47-BD2F-C3370E70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57B18-9CF9-8F4C-9A56-05674364B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B01750-A174-9945-86D5-20B49FE6C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E04A1-864D-9E40-B9F6-1E2153D2E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D4011-B527-D647-A72C-DD7D1515C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SIGCSE 2019 Blockchain Workshop #108 - Module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F5665-8E32-A84B-A8FD-BCA3D90BE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30A2-066B-BC47-BD2F-C3370E70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7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C3F10-F631-3543-A5FD-ADE33C83E6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2C6F2-BCDA-8842-BC6D-F617192E8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6051C-5030-1547-91E4-6E5849C08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7CF72-B70B-8E43-92D3-92184F6EE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SIGCSE 2019 Blockchain Workshop #108 - Module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81BCE-2B76-DA43-8BA9-C7EDE5E92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30A2-066B-BC47-BD2F-C3370E70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4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EF600-C25C-B343-9121-9530A619C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6A1F9-E45D-F947-838F-C98585E1D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7971A-2EDB-E346-9AF8-B0ACFAF73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D096F-389F-D84E-B02E-7C60554EE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SIGCSE 2019 Blockchain Workshop #108 - Module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56A66-D6D0-DE4C-88F1-74558FD8F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30A2-066B-BC47-BD2F-C3370E70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9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0F198-CD16-654D-8300-94B13B0C2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46D12-23E5-DB44-A098-1E073C30A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1F8A9-C031-714E-ADF7-3A30B0DB4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7F8BB-1EE9-954F-979B-39CFE5DB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SIGCSE 2019 Blockchain Workshop #108 - Module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EB57C-1973-414F-8892-7BD750839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30A2-066B-BC47-BD2F-C3370E70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57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4522A-748B-0643-A4BF-B6EDA3544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B1D00-2A1D-8E46-BE35-31485D5A5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24C236-204E-6244-A1A8-B7B4DCC05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B7601-740B-F348-A526-6DB7A984F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74771-A827-6E4A-B1C6-58B39EB3E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SIGCSE 2019 Blockchain Workshop #108 - Module 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A16A2-BCD3-BD40-AB0A-B23EC976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30A2-066B-BC47-BD2F-C3370E70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2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01E6D-63C1-DE48-B117-DAC5F549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8F6FF-B988-2E41-937F-DCAE1D307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135316-C67D-4B46-AE17-3D870C79A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12441E-754F-1043-8D12-86D3ECB68C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0A81D4-1802-CD49-9772-C6613919E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6C71A6-EAFD-8743-AA62-F390B589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B1EF27-BF75-734F-AD77-160D67D9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SIGCSE 2019 Blockchain Workshop #108 - Module 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1DB6F4-A932-464E-B659-F5C39710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30A2-066B-BC47-BD2F-C3370E70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7046-F80F-E140-A0D9-67A0C0736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5AFF1C-55A2-A04F-886D-EE03460CF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4B876-3608-1248-A647-B9B8DBEA6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SIGCSE 2019 Blockchain Workshop #108 - Module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A7C8A0-AC95-C14D-9666-AE81C1C0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30A2-066B-BC47-BD2F-C3370E70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9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04F8A4-5577-4446-9926-B42A9B4B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E4A397-42FE-7242-9905-C90024960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SIGCSE 2019 Blockchain Workshop #108 - Module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F80A2-F2ED-3741-AD23-3FFF7ACDD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30A2-066B-BC47-BD2F-C3370E70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9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656D1-4E71-8146-A6D5-E7E5B64F3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EF235-88D5-A645-A860-0B408A6D2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2B3254-2094-6443-B915-80EF75005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00269-7244-CC4B-AC44-AC325703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68208-99D6-1449-93B8-6E8DCE3D5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SIGCSE 2019 Blockchain Workshop #108 - Module 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671B1-2F84-744F-B1B5-045E4D234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30A2-066B-BC47-BD2F-C3370E70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72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72FC4-69CD-8649-B768-78D8BF86F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D7FE7B-8BAF-D34E-9EB7-A096C7430F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BAEDEB-0010-2547-89CA-DE7FC2C23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BBFFA-8520-DB40-8207-842F97C8D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142DC-1709-2346-B3A2-0F1B4379E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SIGCSE 2019 Blockchain Workshop #108 - Module 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9D761-DBA4-A84C-ACBD-5D7A23807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30A2-066B-BC47-BD2F-C3370E70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5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8FB291-8351-1C45-ADA5-5C8FF71A6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92191-55B7-AC47-B57A-73425F851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31BEE-8E56-CA44-92DA-7C5545F764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2/27/19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3C2F3-AF25-F942-ABAE-95AF853DB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SIGCSE 2019 Blockchain Workshop #108 - Module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59EDF-DD33-3945-8EA8-DA78A9F14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D30A2-066B-BC47-BD2F-C3370E701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7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anders.com/blockchain/" TargetMode="External"/><Relationship Id="rId3" Type="http://schemas.openxmlformats.org/officeDocument/2006/relationships/hyperlink" Target="http://www.ethereum.org/" TargetMode="External"/><Relationship Id="rId7" Type="http://schemas.openxmlformats.org/officeDocument/2006/relationships/hyperlink" Target="http://www.hyperledger.org/" TargetMode="External"/><Relationship Id="rId2" Type="http://schemas.openxmlformats.org/officeDocument/2006/relationships/hyperlink" Target="https://people.eecs.berkeley.edu/~luca/cs174/byzantin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pdf/1802.07242.pdf" TargetMode="External"/><Relationship Id="rId11" Type="http://schemas.openxmlformats.org/officeDocument/2006/relationships/hyperlink" Target="https://azure.microsoft.com/en-us/solutions/blockchain/" TargetMode="External"/><Relationship Id="rId5" Type="http://schemas.openxmlformats.org/officeDocument/2006/relationships/hyperlink" Target="http://blockchainlab.com/pdf/Ethereum_white_paper-a_next_generation_smart_contract_and_decentralized_application_platform-vitalik-buterin.pdf" TargetMode="External"/><Relationship Id="rId10" Type="http://schemas.openxmlformats.org/officeDocument/2006/relationships/hyperlink" Target="https://aws.amazon.com/blockchain/" TargetMode="External"/><Relationship Id="rId4" Type="http://schemas.openxmlformats.org/officeDocument/2006/relationships/hyperlink" Target="https://gavwood.com/paper.pdf" TargetMode="External"/><Relationship Id="rId9" Type="http://schemas.openxmlformats.org/officeDocument/2006/relationships/hyperlink" Target="https://www.ibm.com/blockchai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D2AA9EB-ACE2-48F8-8185-792EE9413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72000"/>
                </a:schemeClr>
              </a:gs>
              <a:gs pos="25000">
                <a:schemeClr val="accent1">
                  <a:alpha val="55000"/>
                </a:schemeClr>
              </a:gs>
              <a:gs pos="94000">
                <a:schemeClr val="bg2">
                  <a:lumMod val="75000"/>
                  <a:alpha val="90000"/>
                </a:schemeClr>
              </a:gs>
              <a:gs pos="100000">
                <a:schemeClr val="bg2">
                  <a:lumMod val="75000"/>
                  <a:alpha val="9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D7A164-22E7-4B37-B0E3-935FC9C31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BB7D73-6AFC-8241-A143-BA18AC444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8267" y="802955"/>
            <a:ext cx="4333814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200" dirty="0">
                <a:solidFill>
                  <a:srgbClr val="000000"/>
                </a:solidFill>
              </a:rPr>
              <a:t>SIGCSE Workshop #108 - Programming Smart Contracts in Ethereum Blockchain using Solidity</a:t>
            </a:r>
            <a:br>
              <a:rPr lang="en-US" sz="2200" dirty="0">
                <a:solidFill>
                  <a:srgbClr val="000000"/>
                </a:solidFill>
              </a:rPr>
            </a:b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18" name="Freeform 67">
            <a:extLst>
              <a:ext uri="{FF2B5EF4-FFF2-40B4-BE49-F238E27FC236}">
                <a16:creationId xmlns:a16="http://schemas.microsoft.com/office/drawing/2014/main" id="{730F02D6-D4A4-42E5-A722-43B088C7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207136"/>
            <a:ext cx="3177287" cy="26508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2C965BE-B8BF-4344-8E81-62E0BFE4C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9751" y="2897495"/>
            <a:ext cx="2788232" cy="2788232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65">
            <a:extLst>
              <a:ext uri="{FF2B5EF4-FFF2-40B4-BE49-F238E27FC236}">
                <a16:creationId xmlns:a16="http://schemas.microsoft.com/office/drawing/2014/main" id="{122DB9C1-63F1-47FD-BE8D-08903F853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841B79-500D-AB45-9273-74A5A65F5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72" y="799338"/>
            <a:ext cx="3298594" cy="1187493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A999A752-B66E-5348-90C3-1E770983F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72" y="4879293"/>
            <a:ext cx="2334437" cy="1715811"/>
          </a:xfrm>
          <a:prstGeom prst="rect">
            <a:avLst/>
          </a:prstGeom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59960F9B-9BB0-7846-AAA6-DF956F6FF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9776" y="3350944"/>
            <a:ext cx="1782232" cy="179672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09DEA13-BB4D-D146-AB2B-62B7D413E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4683" y="2421682"/>
            <a:ext cx="4570625" cy="38821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</a:rPr>
              <a:t>Debasis Bhattacharya, JD, DBA – </a:t>
            </a:r>
            <a:br>
              <a:rPr lang="en-US" sz="1300" dirty="0">
                <a:solidFill>
                  <a:srgbClr val="000000"/>
                </a:solidFill>
              </a:rPr>
            </a:br>
            <a:r>
              <a:rPr lang="en-US" sz="1300" dirty="0">
                <a:solidFill>
                  <a:srgbClr val="000000"/>
                </a:solidFill>
              </a:rPr>
              <a:t>UH Maui College, HI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</a:rPr>
              <a:t>Mohammad </a:t>
            </a:r>
            <a:r>
              <a:rPr lang="en-US" sz="1300" dirty="0" err="1">
                <a:solidFill>
                  <a:srgbClr val="000000"/>
                </a:solidFill>
              </a:rPr>
              <a:t>Azhar</a:t>
            </a:r>
            <a:r>
              <a:rPr lang="en-US" sz="1300" dirty="0">
                <a:solidFill>
                  <a:srgbClr val="000000"/>
                </a:solidFill>
              </a:rPr>
              <a:t>, PhD – CUNY BMCC, NY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</a:rPr>
              <a:t>Mario </a:t>
            </a:r>
            <a:r>
              <a:rPr lang="en-US" sz="1300" dirty="0" err="1">
                <a:solidFill>
                  <a:srgbClr val="000000"/>
                </a:solidFill>
              </a:rPr>
              <a:t>Canul</a:t>
            </a:r>
            <a:r>
              <a:rPr lang="en-US" sz="1300" dirty="0">
                <a:solidFill>
                  <a:srgbClr val="000000"/>
                </a:solidFill>
              </a:rPr>
              <a:t> – UH Maui College, HI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</a:rPr>
              <a:t>Saxon Knight – UH Maui College, HI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</a:rPr>
              <a:t>Rajiv </a:t>
            </a:r>
            <a:r>
              <a:rPr lang="en-US" sz="1300" dirty="0" err="1">
                <a:solidFill>
                  <a:srgbClr val="000000"/>
                </a:solidFill>
              </a:rPr>
              <a:t>Malkan</a:t>
            </a:r>
            <a:r>
              <a:rPr lang="en-US" sz="1300" dirty="0">
                <a:solidFill>
                  <a:srgbClr val="000000"/>
                </a:solidFill>
              </a:rPr>
              <a:t> – Lone Star College, TX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</a:rPr>
              <a:t>Takashi Sugimura, PhD – UH Maui College, HI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000000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</a:rPr>
              <a:t>http://</a:t>
            </a:r>
            <a:r>
              <a:rPr lang="en-US" sz="1300" dirty="0" err="1">
                <a:solidFill>
                  <a:srgbClr val="000000"/>
                </a:solidFill>
              </a:rPr>
              <a:t>maui.hawaii.edu</a:t>
            </a:r>
            <a:r>
              <a:rPr lang="en-US" sz="1300" dirty="0">
                <a:solidFill>
                  <a:srgbClr val="000000"/>
                </a:solidFill>
              </a:rPr>
              <a:t>/cybersecurity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srgbClr val="000000"/>
                </a:solidFill>
              </a:rPr>
              <a:t>debasisb@hawaii.edu</a:t>
            </a:r>
            <a:endParaRPr lang="en-US" sz="1300" dirty="0">
              <a:solidFill>
                <a:srgbClr val="000000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</a:rPr>
              <a:t>University of Hawaii Maui College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</a:rPr>
              <a:t>February 27, 2019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</a:rPr>
              <a:t>Supported by NSF ATE Award # 1700562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44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20E986-0AA1-425D-B731-A21D63A07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50" t="22783" r="27589" b="14434"/>
          <a:stretch/>
        </p:blipFill>
        <p:spPr>
          <a:xfrm>
            <a:off x="1844613" y="508236"/>
            <a:ext cx="7958796" cy="60625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3B972D-C327-4E4D-A210-F8D2D2846D17}"/>
              </a:ext>
            </a:extLst>
          </p:cNvPr>
          <p:cNvSpPr txBox="1"/>
          <p:nvPr/>
        </p:nvSpPr>
        <p:spPr>
          <a:xfrm>
            <a:off x="7448365" y="3959441"/>
            <a:ext cx="1979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 central nodes ..peer-to-peer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4A4CA3-4B53-314E-91CF-B140E822F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A27D7-606A-DA41-ACEF-D42DB30E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SIGCSE 2019 Blockchain Workshop #108 - Module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8CA04-E423-604B-912E-C94AD78FD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30A2-066B-BC47-BD2F-C3370E7017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55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F5D25D-767B-574B-B0C2-D2E4678A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2/27/19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741CA5-67FF-C647-BA29-91436B1F8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SIGCSE 2019 Blockchain Workshop #108 - Module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63262-8ABA-AA4D-A25F-0092D24D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AED30A2-066B-BC47-BD2F-C3370E7017E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7ECAE-B92B-3B43-8237-E06CABEAE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521" b="31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64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8753A1-48C9-42B2-988C-A08B55B2F3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84" t="23690" r="41529" b="30873"/>
          <a:stretch/>
        </p:blipFill>
        <p:spPr>
          <a:xfrm>
            <a:off x="752862" y="739022"/>
            <a:ext cx="9838634" cy="59746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1C86A8-EA1B-4454-9BC3-077349F3BA3F}"/>
              </a:ext>
            </a:extLst>
          </p:cNvPr>
          <p:cNvSpPr txBox="1"/>
          <p:nvPr/>
        </p:nvSpPr>
        <p:spPr>
          <a:xfrm>
            <a:off x="8060923" y="1597981"/>
            <a:ext cx="2293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All nodes could be miners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9A297D-6370-4A10-B382-4092FC4322A0}"/>
              </a:ext>
            </a:extLst>
          </p:cNvPr>
          <p:cNvSpPr txBox="1"/>
          <p:nvPr/>
        </p:nvSpPr>
        <p:spPr>
          <a:xfrm>
            <a:off x="842682" y="295835"/>
            <a:ext cx="6658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Blockchain Process…  Decentralization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5260BA-4FC5-436E-9AEF-7D89D48AB039}"/>
              </a:ext>
            </a:extLst>
          </p:cNvPr>
          <p:cNvCxnSpPr/>
          <p:nvPr/>
        </p:nvCxnSpPr>
        <p:spPr>
          <a:xfrm>
            <a:off x="1927412" y="6293224"/>
            <a:ext cx="788894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6C97107-89E8-418D-B251-A7EFA9CF4994}"/>
              </a:ext>
            </a:extLst>
          </p:cNvPr>
          <p:cNvSpPr txBox="1"/>
          <p:nvPr/>
        </p:nvSpPr>
        <p:spPr>
          <a:xfrm>
            <a:off x="1056443" y="1740023"/>
            <a:ext cx="3559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No central nodes …. All the nodes are not connected to each other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2B8F98-F325-41FA-BFE3-A522096F1E6C}"/>
              </a:ext>
            </a:extLst>
          </p:cNvPr>
          <p:cNvSpPr txBox="1"/>
          <p:nvPr/>
        </p:nvSpPr>
        <p:spPr>
          <a:xfrm>
            <a:off x="1296140" y="5788241"/>
            <a:ext cx="8966446" cy="7723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A096684-F4C8-EF47-86C1-1E287FCF0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2/27/19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C778301-28A6-4A44-B758-8ADFFC8C8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SIGCSE 2019 Blockchain Workshop #108 - Module 2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48587DD-633C-2E45-B03C-423FDD22B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30A2-066B-BC47-BD2F-C3370E7017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88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9B1BCA-6A89-4442-8FFC-AF5F6ABAB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18" t="39967" r="27165" b="30615"/>
          <a:stretch/>
        </p:blipFill>
        <p:spPr>
          <a:xfrm>
            <a:off x="838200" y="601666"/>
            <a:ext cx="8900487" cy="29387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A53001-5421-4DA5-A203-4387632842E0}"/>
              </a:ext>
            </a:extLst>
          </p:cNvPr>
          <p:cNvSpPr txBox="1"/>
          <p:nvPr/>
        </p:nvSpPr>
        <p:spPr>
          <a:xfrm>
            <a:off x="4031140" y="2633616"/>
            <a:ext cx="8541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(not all nodes have all the information at the same time( Latency)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872966-4244-4E08-9DAF-10001DBB9805}"/>
              </a:ext>
            </a:extLst>
          </p:cNvPr>
          <p:cNvSpPr txBox="1"/>
          <p:nvPr/>
        </p:nvSpPr>
        <p:spPr>
          <a:xfrm>
            <a:off x="828488" y="201314"/>
            <a:ext cx="5015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Distributed Consensus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C9F812-8997-447C-B5D2-A2FCDF4AB5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06" t="28170" r="24139" b="28436"/>
          <a:stretch/>
        </p:blipFill>
        <p:spPr>
          <a:xfrm>
            <a:off x="1164466" y="2934369"/>
            <a:ext cx="7668180" cy="3521339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20C708C-ABD7-F244-9BE4-E31B3DD5D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23C0027-B96E-0A46-915D-288655763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SIGCSE 2019 Blockchain Workshop #108 - Module 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905909-E0F4-7649-8912-A371FC081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30A2-066B-BC47-BD2F-C3370E7017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21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C2052B-4FCD-47FA-B65B-9E47B0044A80}"/>
              </a:ext>
            </a:extLst>
          </p:cNvPr>
          <p:cNvSpPr txBox="1"/>
          <p:nvPr/>
        </p:nvSpPr>
        <p:spPr>
          <a:xfrm>
            <a:off x="1409700" y="819150"/>
            <a:ext cx="103822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Bitcoin consensus works better in practice than the Byzantine Generals Problem (BGP theory)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theory is important because it can help predict unforeseen attacks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Consensus works better for Bitcoin</a:t>
            </a:r>
            <a:r>
              <a:rPr lang="en-US" sz="2400" dirty="0"/>
              <a:t> </a:t>
            </a:r>
            <a:r>
              <a:rPr lang="en-US" sz="2400" b="1" dirty="0"/>
              <a:t>due to the additional conditions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Offers incentives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Embraces randomness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Doesn’t have a specific endpoint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Consensus happens over a longer time scale….. 1 hour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4D60E-522F-C241-9E7C-24D5673E9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EE65E8-46D2-E84E-8FFE-D3011C38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SIGCSE 2019 Blockchain Workshop #108 - Module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17AB9E-9CAF-1340-9F4A-C444FD273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30A2-066B-BC47-BD2F-C3370E7017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13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7DA9F0-5BD1-4A38-A175-EA7176221942}"/>
              </a:ext>
            </a:extLst>
          </p:cNvPr>
          <p:cNvSpPr txBox="1"/>
          <p:nvPr/>
        </p:nvSpPr>
        <p:spPr>
          <a:xfrm>
            <a:off x="913530" y="775317"/>
            <a:ext cx="1020044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How Blockchain Works</a:t>
            </a:r>
          </a:p>
          <a:p>
            <a:r>
              <a:rPr lang="en-US" sz="2800" dirty="0"/>
              <a:t>Here are five basic principles underlying the technology.</a:t>
            </a:r>
          </a:p>
          <a:p>
            <a:endParaRPr lang="en-US" sz="2800" dirty="0"/>
          </a:p>
          <a:p>
            <a:r>
              <a:rPr lang="en-US" sz="2400" b="1" dirty="0"/>
              <a:t>1. Distributed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Each party on a blockchain has access to the entire database and its complete history.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 single party controls the data or the information. Every party can verify the records of its transaction partners directly, without an intermediary.</a:t>
            </a:r>
          </a:p>
          <a:p>
            <a:endParaRPr lang="en-US" sz="2400" dirty="0"/>
          </a:p>
          <a:p>
            <a:r>
              <a:rPr lang="en-US" sz="2400" b="1" dirty="0"/>
              <a:t>2. Peer-to-Peer Transmission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Communication occurs directly between peers instead of through a central node.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Each node stores and forwards information to all other nodes.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7F2ECF-F5DC-0841-AF50-F49784A6B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17FF94-5C4E-754F-8930-A70F117DF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SIGCSE 2019 Blockchain Workshop #108 - Module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85A0A0-A2B0-FD42-B4E2-406CFE352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30A2-066B-BC47-BD2F-C3370E7017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07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86BBFB-1E13-4A47-9240-53B43AA1D061}"/>
              </a:ext>
            </a:extLst>
          </p:cNvPr>
          <p:cNvSpPr txBox="1"/>
          <p:nvPr/>
        </p:nvSpPr>
        <p:spPr>
          <a:xfrm>
            <a:off x="838200" y="629602"/>
            <a:ext cx="103336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3. Transparency with </a:t>
            </a:r>
            <a:r>
              <a:rPr lang="en-US" sz="2400" b="1" dirty="0" err="1"/>
              <a:t>Pseudonymity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Every transaction and its associated value are visible to anyone with access to the system. </a:t>
            </a:r>
            <a:r>
              <a:rPr lang="en-US" sz="2400" b="1" dirty="0"/>
              <a:t>( public key)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Each node, or user, on a blockchain has a unique 30-plus-character alphanumeric address that identifies it. </a:t>
            </a:r>
            <a:r>
              <a:rPr lang="en-US" sz="2400" b="1" dirty="0"/>
              <a:t>(private key)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Users can choose to remain anonymous or provide proof of their identity to others. </a:t>
            </a:r>
            <a:r>
              <a:rPr lang="en-US" sz="2400" b="1" dirty="0"/>
              <a:t>(signatures) </a:t>
            </a:r>
            <a:r>
              <a:rPr lang="en-US" sz="2400" dirty="0"/>
              <a:t>Transactions occur between blockchain addresses.</a:t>
            </a:r>
          </a:p>
          <a:p>
            <a:endParaRPr lang="en-US" sz="2400" dirty="0"/>
          </a:p>
          <a:p>
            <a:r>
              <a:rPr lang="en-US" sz="2400" b="1" dirty="0"/>
              <a:t>4. Irreversibility of Records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Once a transaction is entered in the database and the accounts are updated, the records cannot be altered, </a:t>
            </a:r>
            <a:r>
              <a:rPr lang="en-US" sz="2400" b="1" dirty="0"/>
              <a:t>because they’re linked to every transaction record that came before them (hence the term “chain”).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Various computational algorithms and approaches are deployed to ensure that the recording on the database is permanent, chronologically ordered, and available to all others on the network.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412A34-F1D6-034D-8EEB-5BC1969B3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FD102-F751-0742-BB4D-1054490D7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SIGCSE 2019 Blockchain Workshop #108 - Module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0AADF-B76B-8D4E-A9CF-473180D4E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30A2-066B-BC47-BD2F-C3370E7017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95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594DF1-DD12-41A4-9130-A6753104DDC4}"/>
              </a:ext>
            </a:extLst>
          </p:cNvPr>
          <p:cNvSpPr txBox="1"/>
          <p:nvPr/>
        </p:nvSpPr>
        <p:spPr>
          <a:xfrm>
            <a:off x="1102659" y="959224"/>
            <a:ext cx="10300447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5. Computational Logic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digital nature of the ledger means that blockchain transactions can be tied to computational logic and in essence programmed.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users can set up algorithms and rules that automatically trigger transactions between nodes.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Data Security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n-US" sz="2400" b="1" dirty="0"/>
              <a:t>Keys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Signatures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n-US" sz="2400" b="1" dirty="0"/>
              <a:t>Hashing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sz="2400" b="1" dirty="0"/>
              <a:t>Redundancy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Improved workflow</a:t>
            </a: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92488B-2D2E-E34F-B859-183B3A491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89D7E-8740-2C40-8A70-025F1BAAE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SIGCSE 2019 Blockchain Workshop #108 - Module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C1EF2B-0B6A-DD43-81B5-A86C52DF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30A2-066B-BC47-BD2F-C3370E7017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81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FE42E18-DEB8-472D-81A4-FB467C1BD4D6}"/>
              </a:ext>
            </a:extLst>
          </p:cNvPr>
          <p:cNvGrpSpPr/>
          <p:nvPr/>
        </p:nvGrpSpPr>
        <p:grpSpPr>
          <a:xfrm>
            <a:off x="1934696" y="870010"/>
            <a:ext cx="8984203" cy="4760453"/>
            <a:chOff x="1260628" y="1358283"/>
            <a:chExt cx="8984203" cy="476045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E8F7470-CAFC-495D-8D21-8BE1C21AC9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339" t="19806" r="36869" b="30356"/>
            <a:stretch/>
          </p:blipFill>
          <p:spPr>
            <a:xfrm>
              <a:off x="1260628" y="1358283"/>
              <a:ext cx="8041209" cy="427016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7F91346-B731-4B27-B6D3-72FFB4BECE84}"/>
                </a:ext>
              </a:extLst>
            </p:cNvPr>
            <p:cNvSpPr txBox="1"/>
            <p:nvPr/>
          </p:nvSpPr>
          <p:spPr>
            <a:xfrm>
              <a:off x="1890420" y="4272077"/>
              <a:ext cx="8354411" cy="18466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signature = f(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</a:rPr>
                <a:t>message</a:t>
              </a:r>
              <a:r>
                <a:rPr lang="en-US" sz="2400" b="1" dirty="0"/>
                <a:t>, </a:t>
              </a:r>
              <a:r>
                <a:rPr lang="en-US" sz="2400" b="1" dirty="0">
                  <a:solidFill>
                    <a:srgbClr val="C00000"/>
                  </a:solidFill>
                </a:rPr>
                <a:t>private key</a:t>
              </a:r>
              <a:r>
                <a:rPr lang="en-US" sz="2400" b="1" dirty="0"/>
                <a:t>)  ….</a:t>
              </a:r>
              <a:r>
                <a:rPr lang="en-US" sz="2400" b="1" dirty="0">
                  <a:solidFill>
                    <a:srgbClr val="C00000"/>
                  </a:solidFill>
                </a:rPr>
                <a:t>unique</a:t>
              </a:r>
              <a:r>
                <a:rPr lang="en-US" sz="2400" b="1" dirty="0"/>
                <a:t> for every transaction</a:t>
              </a:r>
            </a:p>
            <a:p>
              <a:endParaRPr lang="en-US" sz="2400" b="1" dirty="0"/>
            </a:p>
            <a:p>
              <a:r>
                <a:rPr lang="en-US" sz="2400" b="1" dirty="0"/>
                <a:t>Verify = f( 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</a:rPr>
                <a:t>signature, message, public key</a:t>
              </a:r>
              <a:r>
                <a:rPr lang="en-US" sz="2400" b="1" dirty="0"/>
                <a:t>) = { true or false}</a:t>
              </a:r>
            </a:p>
            <a:p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9C85846-1DBD-444C-A9E6-4A53D0286E6D}"/>
              </a:ext>
            </a:extLst>
          </p:cNvPr>
          <p:cNvSpPr txBox="1"/>
          <p:nvPr/>
        </p:nvSpPr>
        <p:spPr>
          <a:xfrm>
            <a:off x="2940423" y="1335741"/>
            <a:ext cx="681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(m)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D0EF32-8CAB-4F89-B636-C79C242AE1F4}"/>
              </a:ext>
            </a:extLst>
          </p:cNvPr>
          <p:cNvSpPr txBox="1"/>
          <p:nvPr/>
        </p:nvSpPr>
        <p:spPr>
          <a:xfrm>
            <a:off x="1668828" y="1969259"/>
            <a:ext cx="744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   </a:t>
            </a:r>
            <a:r>
              <a:rPr lang="en-US" sz="2400" b="1" dirty="0">
                <a:solidFill>
                  <a:srgbClr val="FF0000"/>
                </a:solidFill>
              </a:rPr>
              <a:t>(q)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B97DED-D0C5-44F1-9223-59478DE9D0CD}"/>
              </a:ext>
            </a:extLst>
          </p:cNvPr>
          <p:cNvSpPr txBox="1"/>
          <p:nvPr/>
        </p:nvSpPr>
        <p:spPr>
          <a:xfrm>
            <a:off x="5337370" y="1797406"/>
            <a:ext cx="1214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 = </a:t>
            </a:r>
            <a:r>
              <a:rPr lang="en-US" sz="2400" b="1" dirty="0">
                <a:solidFill>
                  <a:srgbClr val="C00000"/>
                </a:solidFill>
              </a:rPr>
              <a:t>q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*m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0B51D4-3B44-4112-9006-86DD60C7B06A}"/>
              </a:ext>
            </a:extLst>
          </p:cNvPr>
          <p:cNvSpPr txBox="1"/>
          <p:nvPr/>
        </p:nvSpPr>
        <p:spPr>
          <a:xfrm>
            <a:off x="9529482" y="2277035"/>
            <a:ext cx="75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(p)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CDD290-0428-4E50-8CF6-208AAEAB000E}"/>
              </a:ext>
            </a:extLst>
          </p:cNvPr>
          <p:cNvSpPr txBox="1"/>
          <p:nvPr/>
        </p:nvSpPr>
        <p:spPr>
          <a:xfrm>
            <a:off x="247651" y="264308"/>
            <a:ext cx="33740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p = public key</a:t>
            </a:r>
          </a:p>
          <a:p>
            <a:r>
              <a:rPr lang="en-US" sz="2000" dirty="0">
                <a:solidFill>
                  <a:srgbClr val="FF0000"/>
                </a:solidFill>
              </a:rPr>
              <a:t>q = private key</a:t>
            </a:r>
          </a:p>
          <a:p>
            <a:r>
              <a:rPr lang="en-US" sz="2000" dirty="0">
                <a:solidFill>
                  <a:srgbClr val="00B050"/>
                </a:solidFill>
              </a:rPr>
              <a:t>p*q = N also publicly shared</a:t>
            </a:r>
          </a:p>
          <a:p>
            <a:r>
              <a:rPr lang="en-US" sz="2000" dirty="0">
                <a:solidFill>
                  <a:srgbClr val="00B050"/>
                </a:solidFill>
              </a:rPr>
              <a:t>m = message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F6F40-9408-42DC-87A1-C298E71E7A8C}"/>
              </a:ext>
            </a:extLst>
          </p:cNvPr>
          <p:cNvSpPr txBox="1"/>
          <p:nvPr/>
        </p:nvSpPr>
        <p:spPr>
          <a:xfrm>
            <a:off x="8398276" y="1287262"/>
            <a:ext cx="7387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(m)</a:t>
            </a:r>
          </a:p>
          <a:p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D4DC27D-07FC-D84A-B151-F457EE230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2/27/19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61DCEDE-418B-7F41-BC12-3F7161257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SIGCSE 2019 Blockchain Workshop #108 - Module 2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C6196CC-604A-474D-9660-F27D9E32C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30A2-066B-BC47-BD2F-C3370E7017E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21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B7D745-7C99-4AD4-BCF2-1D0ABE7E0BA8}"/>
              </a:ext>
            </a:extLst>
          </p:cNvPr>
          <p:cNvSpPr txBox="1"/>
          <p:nvPr/>
        </p:nvSpPr>
        <p:spPr>
          <a:xfrm>
            <a:off x="1828799" y="1190625"/>
            <a:ext cx="91916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Hash function</a:t>
            </a:r>
          </a:p>
          <a:p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Takes any string as input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Creates a fixed size output ( 256 bits for Bitcoin)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Efficiency Computable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Security properties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800" dirty="0"/>
              <a:t>Collision – free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800" dirty="0"/>
              <a:t>Puzzle- friendly…. consensus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D2C29E-C6C2-AE44-A287-C2BDED75B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31BFF-C05B-9F42-A989-BB9977390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SIGCSE 2019 Blockchain Workshop #108 - Module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8DF032-290B-E240-9DAF-C43CD6B98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30A2-066B-BC47-BD2F-C3370E7017E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8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90320-CC72-5649-B37C-C27CAAFC8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E3DB7-96C4-7A4A-822D-F9D853A7B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8411"/>
          </a:xfrm>
        </p:spPr>
        <p:txBody>
          <a:bodyPr>
            <a:normAutofit/>
          </a:bodyPr>
          <a:lstStyle/>
          <a:p>
            <a:r>
              <a:rPr lang="en-US" dirty="0"/>
              <a:t>Module 1 - Cryptocurrencies</a:t>
            </a:r>
          </a:p>
          <a:p>
            <a:pPr lvl="1"/>
            <a:r>
              <a:rPr lang="en-US" dirty="0"/>
              <a:t>Bitcoin Basics, Mining, Consensus, Security – (20 minutes)</a:t>
            </a:r>
          </a:p>
          <a:p>
            <a:r>
              <a:rPr lang="en-US" b="1" dirty="0"/>
              <a:t>Module 2 - Ethereum and Blockchain</a:t>
            </a:r>
          </a:p>
          <a:p>
            <a:pPr lvl="1"/>
            <a:r>
              <a:rPr lang="en-US" b="1" dirty="0"/>
              <a:t>Ethereum Basics, Cryptography, Wallets, Transactions – (20 minutes)</a:t>
            </a:r>
          </a:p>
          <a:p>
            <a:r>
              <a:rPr lang="en-US" dirty="0"/>
              <a:t>Module 3 - Smart Contracts</a:t>
            </a:r>
          </a:p>
          <a:p>
            <a:pPr lvl="1"/>
            <a:r>
              <a:rPr lang="en-US" dirty="0"/>
              <a:t>Smart Contracts and Demo – (15 minutes)</a:t>
            </a:r>
          </a:p>
          <a:p>
            <a:pPr lvl="1"/>
            <a:r>
              <a:rPr lang="en-US" dirty="0"/>
              <a:t>Break – (5 minutes)</a:t>
            </a:r>
          </a:p>
          <a:p>
            <a:pPr lvl="1"/>
            <a:r>
              <a:rPr lang="en-US" dirty="0"/>
              <a:t>Lab - Programming a simple Smart Contract using Solidity – (90 minutes)</a:t>
            </a:r>
          </a:p>
          <a:p>
            <a:r>
              <a:rPr lang="en-US" dirty="0"/>
              <a:t>Module 4 - Distributed Apps (</a:t>
            </a:r>
            <a:r>
              <a:rPr lang="en-US" dirty="0" err="1"/>
              <a:t>DApps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Transition to the classroom (30 minutes)</a:t>
            </a:r>
          </a:p>
          <a:p>
            <a:pPr lvl="1"/>
            <a:r>
              <a:rPr lang="en-US" dirty="0"/>
              <a:t>Next Steps…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49933C-8F09-CD42-AA7E-3A2BF1E78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B039A8-6E4C-3040-A172-FB555C7B5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SIGCSE 2019 Blockchain Workshop #108 - Module 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85D3A4-D140-E844-8446-D3B264AB1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30A2-066B-BC47-BD2F-C3370E7017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34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412FD2-DCAC-4E98-92A0-6A42C8BEF0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61" t="29644" r="12694" b="12880"/>
          <a:stretch/>
        </p:blipFill>
        <p:spPr>
          <a:xfrm>
            <a:off x="1435423" y="523378"/>
            <a:ext cx="9321153" cy="50780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F92268-B2B0-4A23-AB4B-C8265BC52581}"/>
              </a:ext>
            </a:extLst>
          </p:cNvPr>
          <p:cNvSpPr txBox="1"/>
          <p:nvPr/>
        </p:nvSpPr>
        <p:spPr>
          <a:xfrm>
            <a:off x="5086350" y="5343525"/>
            <a:ext cx="6915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If H(x) = H(y) then   x = y</a:t>
            </a:r>
          </a:p>
          <a:p>
            <a:r>
              <a:rPr lang="en-US" sz="2400" b="1" dirty="0"/>
              <a:t>    compare hashes instead of long messages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80449-B901-6A49-90A5-B14ADFD6D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32056-5898-3843-9748-22ACF9349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SIGCSE 2019 Blockchain Workshop #108 - Module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E6AFB-252C-5147-B3DD-560782B5E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30A2-066B-BC47-BD2F-C3370E7017E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1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011F85-89D9-43C0-805E-BF658A033E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07" t="28738" r="11310" b="17540"/>
          <a:stretch/>
        </p:blipFill>
        <p:spPr>
          <a:xfrm>
            <a:off x="114327" y="69010"/>
            <a:ext cx="9361811" cy="4669654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4D5B7A0-0B87-445C-9A4B-0265AFBC894D}"/>
              </a:ext>
            </a:extLst>
          </p:cNvPr>
          <p:cNvCxnSpPr/>
          <p:nvPr/>
        </p:nvCxnSpPr>
        <p:spPr>
          <a:xfrm>
            <a:off x="4086872" y="1990818"/>
            <a:ext cx="3213717" cy="47939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F29D7A-EC3B-4101-83C1-6933165C6461}"/>
              </a:ext>
            </a:extLst>
          </p:cNvPr>
          <p:cNvCxnSpPr/>
          <p:nvPr/>
        </p:nvCxnSpPr>
        <p:spPr>
          <a:xfrm flipV="1">
            <a:off x="3642989" y="2653037"/>
            <a:ext cx="3657600" cy="10653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63A91FA-533E-4764-A14F-A35E7E51BB7B}"/>
              </a:ext>
            </a:extLst>
          </p:cNvPr>
          <p:cNvCxnSpPr/>
          <p:nvPr/>
        </p:nvCxnSpPr>
        <p:spPr>
          <a:xfrm flipV="1">
            <a:off x="4220037" y="2802708"/>
            <a:ext cx="3080552" cy="51490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4E32D800-5DA7-4909-A758-8B3BB8B825D2}"/>
              </a:ext>
            </a:extLst>
          </p:cNvPr>
          <p:cNvSpPr/>
          <p:nvPr/>
        </p:nvSpPr>
        <p:spPr>
          <a:xfrm>
            <a:off x="5183679" y="4738664"/>
            <a:ext cx="5282214" cy="105644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7CC7FD-C8E4-4287-8D47-F95E8E4997A4}"/>
              </a:ext>
            </a:extLst>
          </p:cNvPr>
          <p:cNvCxnSpPr/>
          <p:nvPr/>
        </p:nvCxnSpPr>
        <p:spPr>
          <a:xfrm>
            <a:off x="5486400" y="6693763"/>
            <a:ext cx="345341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8B9BD-CF0C-B749-B65A-4F68E7431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2/27/19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13E7D23-0258-2744-8ACC-056AD68EA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SIGCSE 2019 Blockchain Workshop #108 - Module 2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BB395D4-5CA5-CD4C-8ECD-3224D5B92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30A2-066B-BC47-BD2F-C3370E7017E9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572E6B-288A-4D3A-94AF-11A3836C2E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4" t="30032" r="12694" b="13917"/>
          <a:stretch/>
        </p:blipFill>
        <p:spPr>
          <a:xfrm>
            <a:off x="5183679" y="3755812"/>
            <a:ext cx="5781675" cy="310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71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B80AB4-F95E-4172-B227-6D7DFD0DCF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46" t="16715" r="4612" b="75082"/>
          <a:stretch/>
        </p:blipFill>
        <p:spPr>
          <a:xfrm>
            <a:off x="1496014" y="1745836"/>
            <a:ext cx="9059010" cy="7239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2F8A20-44F8-4C1F-9018-E5542D83A5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46" t="60976" r="4612" b="27222"/>
          <a:stretch/>
        </p:blipFill>
        <p:spPr>
          <a:xfrm>
            <a:off x="1496014" y="2558723"/>
            <a:ext cx="9552118" cy="10415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B227F7-421A-49E3-B1ED-F409DA56E7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10" t="60176" r="5631" b="26861"/>
          <a:stretch/>
        </p:blipFill>
        <p:spPr>
          <a:xfrm>
            <a:off x="1496014" y="4945400"/>
            <a:ext cx="9552118" cy="12357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CA70EF-9C46-4A7B-8CC8-8EA511B4F9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10" t="15780" r="5631" b="75887"/>
          <a:stretch/>
        </p:blipFill>
        <p:spPr>
          <a:xfrm>
            <a:off x="1393794" y="3814891"/>
            <a:ext cx="9552118" cy="7945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F85090-2C4F-4806-8F2E-42CC008B4089}"/>
              </a:ext>
            </a:extLst>
          </p:cNvPr>
          <p:cNvSpPr txBox="1"/>
          <p:nvPr/>
        </p:nvSpPr>
        <p:spPr>
          <a:xfrm>
            <a:off x="5232996" y="1922284"/>
            <a:ext cx="5619565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Creates a unique character set of fixed length </a:t>
            </a:r>
            <a:r>
              <a:rPr lang="en-US" dirty="0"/>
              <a:t>/ </a:t>
            </a:r>
            <a:r>
              <a:rPr lang="en-US" b="1" dirty="0"/>
              <a:t>hash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Not encryption… cannot be decrypted to original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entire Library of Congress can be “hashed”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AE653C7F-8EEF-40AA-874C-D56B89FAF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882" y="394178"/>
            <a:ext cx="11199053" cy="10156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545454"/>
                </a:solidFill>
                <a:effectLst/>
                <a:latin typeface="Roboto"/>
              </a:rPr>
              <a:t>The SHA (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Roboto"/>
              </a:rPr>
              <a:t>Secure Hash Algorithm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545454"/>
                </a:solidFill>
                <a:effectLst/>
                <a:latin typeface="Roboto"/>
              </a:rPr>
              <a:t>) is one of a number </a:t>
            </a:r>
            <a:r>
              <a:rPr lang="en-US" altLang="en-US" sz="2000" dirty="0">
                <a:solidFill>
                  <a:srgbClr val="545454"/>
                </a:solidFill>
                <a:latin typeface="Roboto"/>
              </a:rPr>
              <a:t>of cryptographic </a:t>
            </a:r>
            <a:r>
              <a:rPr lang="en-US" altLang="en-US" sz="2000" b="1" dirty="0">
                <a:solidFill>
                  <a:srgbClr val="6A6A6A"/>
                </a:solidFill>
                <a:latin typeface="Roboto"/>
              </a:rPr>
              <a:t>hash</a:t>
            </a:r>
            <a:r>
              <a:rPr lang="en-US" altLang="en-US" sz="2000" dirty="0">
                <a:solidFill>
                  <a:srgbClr val="545454"/>
                </a:solidFill>
                <a:latin typeface="Roboto"/>
              </a:rPr>
              <a:t> functions. ... 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6A6A6A"/>
                </a:solidFill>
                <a:effectLst/>
                <a:latin typeface="Roboto"/>
              </a:rPr>
              <a:t>-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545454"/>
                </a:solidFill>
                <a:effectLst/>
                <a:latin typeface="Roboto"/>
              </a:rPr>
              <a:t>algorithm that generates an almost-unique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545454"/>
                </a:solidFill>
                <a:effectLst/>
                <a:latin typeface="Roboto"/>
              </a:rPr>
              <a:t>,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545454"/>
                </a:solidFill>
                <a:effectLst/>
                <a:latin typeface="Roboto"/>
              </a:rPr>
              <a:t>fixed size 256-bit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545454"/>
                </a:solidFill>
                <a:effectLst/>
                <a:latin typeface="Roboto"/>
              </a:rPr>
              <a:t>(32-byte) 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6A6A6A"/>
                </a:solidFill>
                <a:effectLst/>
                <a:latin typeface="Roboto"/>
              </a:rPr>
              <a:t>hash</a:t>
            </a:r>
            <a:r>
              <a:rPr lang="en-US" altLang="en-US" sz="2000" dirty="0">
                <a:latin typeface="Roboto"/>
              </a:rPr>
              <a:t>. </a:t>
            </a:r>
            <a:r>
              <a:rPr lang="en-US" altLang="en-US" sz="2000" b="1" dirty="0">
                <a:latin typeface="Roboto"/>
              </a:rPr>
              <a:t>(a “bit” is the smallest unit of storage 1 or 0/ a byte is 8 bits &amp; encodes a single character  256/8 = 32)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15DEE2A-01BB-4182-B11F-E1644872DD89}"/>
              </a:ext>
            </a:extLst>
          </p:cNvPr>
          <p:cNvSpPr/>
          <p:nvPr/>
        </p:nvSpPr>
        <p:spPr>
          <a:xfrm>
            <a:off x="1393794" y="1997476"/>
            <a:ext cx="1136342" cy="47228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B58879E-81EA-4B69-83CF-1930ABB2CD9C}"/>
              </a:ext>
            </a:extLst>
          </p:cNvPr>
          <p:cNvSpPr/>
          <p:nvPr/>
        </p:nvSpPr>
        <p:spPr>
          <a:xfrm>
            <a:off x="1393794" y="4236707"/>
            <a:ext cx="2290439" cy="49046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4CF29-D4CB-47AF-9F11-79F0C95A3444}"/>
              </a:ext>
            </a:extLst>
          </p:cNvPr>
          <p:cNvSpPr txBox="1"/>
          <p:nvPr/>
        </p:nvSpPr>
        <p:spPr>
          <a:xfrm>
            <a:off x="5340573" y="4080841"/>
            <a:ext cx="5058486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Regardless of the length of the data ( entire Library of Congress)…. The length of the hash value is fixed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4890BC8-A9D3-9D4F-BBE5-E42592CE4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2/27/19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F18831A-DBDD-5F45-AF82-B812CE365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SIGCSE 2019 Blockchain Workshop #108 - Module 2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211A5FB-2215-8643-B38C-AB72091A8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30A2-066B-BC47-BD2F-C3370E7017E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38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F914AD-DB07-4EA4-A213-083C4CFC40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82" b="14175"/>
          <a:stretch/>
        </p:blipFill>
        <p:spPr>
          <a:xfrm>
            <a:off x="491424" y="834501"/>
            <a:ext cx="11700576" cy="443883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2C82E7D-27EF-4324-AC34-88D88C698432}"/>
              </a:ext>
            </a:extLst>
          </p:cNvPr>
          <p:cNvSpPr/>
          <p:nvPr/>
        </p:nvSpPr>
        <p:spPr>
          <a:xfrm>
            <a:off x="363984" y="1349407"/>
            <a:ext cx="2414727" cy="127838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BD384C1-82E1-48C4-809E-36166B6ECB80}"/>
              </a:ext>
            </a:extLst>
          </p:cNvPr>
          <p:cNvSpPr/>
          <p:nvPr/>
        </p:nvSpPr>
        <p:spPr>
          <a:xfrm>
            <a:off x="941033" y="3773010"/>
            <a:ext cx="4021584" cy="97654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904D12-7F65-4022-B400-803537012802}"/>
              </a:ext>
            </a:extLst>
          </p:cNvPr>
          <p:cNvSpPr txBox="1"/>
          <p:nvPr/>
        </p:nvSpPr>
        <p:spPr>
          <a:xfrm>
            <a:off x="568171" y="248979"/>
            <a:ext cx="1100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Blockchain Demo:  Interactive:   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https://anders.com/blockchain/blockchain.html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2FC2B7-6662-48FC-A530-760D9B15C5E4}"/>
              </a:ext>
            </a:extLst>
          </p:cNvPr>
          <p:cNvSpPr txBox="1"/>
          <p:nvPr/>
        </p:nvSpPr>
        <p:spPr>
          <a:xfrm>
            <a:off x="1287262" y="5424256"/>
            <a:ext cx="3338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Block 1: Genesis Block</a:t>
            </a:r>
          </a:p>
          <a:p>
            <a:r>
              <a:rPr lang="en-US" b="1" dirty="0"/>
              <a:t>   </a:t>
            </a:r>
            <a:r>
              <a:rPr lang="en-US" b="1" dirty="0" err="1"/>
              <a:t>req</a:t>
            </a:r>
            <a:r>
              <a:rPr lang="en-US" b="1" dirty="0"/>
              <a:t>: start with “0000”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E2CAE69-E405-40A9-BDE8-E9977D8E56A0}"/>
              </a:ext>
            </a:extLst>
          </p:cNvPr>
          <p:cNvCxnSpPr/>
          <p:nvPr/>
        </p:nvCxnSpPr>
        <p:spPr>
          <a:xfrm flipV="1">
            <a:off x="4731798" y="4145872"/>
            <a:ext cx="985421" cy="32847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0A70DF-71BE-4BC5-9A18-0CC9516AB4AF}"/>
              </a:ext>
            </a:extLst>
          </p:cNvPr>
          <p:cNvCxnSpPr/>
          <p:nvPr/>
        </p:nvCxnSpPr>
        <p:spPr>
          <a:xfrm flipV="1">
            <a:off x="9081856" y="4145872"/>
            <a:ext cx="949911" cy="32847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E5CC39-F0ED-6747-81D9-6F386CA80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C97ACB-04A2-3640-B1C9-FA3621B1F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SIGCSE 2019 Blockchain Workshop #108 - Module 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D7E6A6-B890-7B40-AEB7-6E54F84D1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30A2-066B-BC47-BD2F-C3370E7017E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27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1C1EFE-9677-434B-A090-1BBF8C3BD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29" b="16117"/>
          <a:stretch/>
        </p:blipFill>
        <p:spPr>
          <a:xfrm>
            <a:off x="0" y="1305017"/>
            <a:ext cx="12192000" cy="44477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D4A703-AB72-425C-A9CC-62BAA82C8026}"/>
              </a:ext>
            </a:extLst>
          </p:cNvPr>
          <p:cNvSpPr txBox="1"/>
          <p:nvPr/>
        </p:nvSpPr>
        <p:spPr>
          <a:xfrm>
            <a:off x="4767309" y="408373"/>
            <a:ext cx="422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Data: 123      </a:t>
            </a:r>
            <a:r>
              <a:rPr lang="en-US" dirty="0">
                <a:solidFill>
                  <a:srgbClr val="C00000"/>
                </a:solidFill>
              </a:rPr>
              <a:t>Altered    223</a:t>
            </a:r>
          </a:p>
          <a:p>
            <a:r>
              <a:rPr lang="en-US" dirty="0"/>
              <a:t>           456                      456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5DB4530-D837-47C8-A16B-000524DEE80D}"/>
              </a:ext>
            </a:extLst>
          </p:cNvPr>
          <p:cNvCxnSpPr>
            <a:cxnSpLocks/>
          </p:cNvCxnSpPr>
          <p:nvPr/>
        </p:nvCxnSpPr>
        <p:spPr>
          <a:xfrm flipV="1">
            <a:off x="8895425" y="4722920"/>
            <a:ext cx="807868" cy="25745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0926FA20-F4D1-4FD0-A169-95183F039ED1}"/>
              </a:ext>
            </a:extLst>
          </p:cNvPr>
          <p:cNvSpPr/>
          <p:nvPr/>
        </p:nvSpPr>
        <p:spPr>
          <a:xfrm>
            <a:off x="5385787" y="2636668"/>
            <a:ext cx="710213" cy="25745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863619-E344-48C2-8D7A-6066CCA2E3D3}"/>
              </a:ext>
            </a:extLst>
          </p:cNvPr>
          <p:cNvSpPr txBox="1"/>
          <p:nvPr/>
        </p:nvSpPr>
        <p:spPr>
          <a:xfrm>
            <a:off x="2133600" y="5988424"/>
            <a:ext cx="5827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 the demo there is an example of 3 “Peers” and a demonstration of consensus management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19F9EDE-3D85-574D-94A3-E1F3F1FA1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54DE1E-CE58-9247-A51E-D9B714CF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SIGCSE 2019 Blockchain Workshop #108 - Module 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396575-3048-6641-A953-B732A08B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30A2-066B-BC47-BD2F-C3370E7017E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24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B85E78-9726-431A-9995-ABBCDDB3B4C5}"/>
              </a:ext>
            </a:extLst>
          </p:cNvPr>
          <p:cNvSpPr txBox="1"/>
          <p:nvPr/>
        </p:nvSpPr>
        <p:spPr>
          <a:xfrm>
            <a:off x="1207363" y="949911"/>
            <a:ext cx="103957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hash output, or fingerprint, is actually what’s used as the </a:t>
            </a:r>
            <a:r>
              <a:rPr lang="en-US" sz="2400" b="1" dirty="0"/>
              <a:t>“previous block” </a:t>
            </a:r>
            <a:r>
              <a:rPr lang="en-US" sz="2400" dirty="0"/>
              <a:t>reference.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One result of this is that </a:t>
            </a:r>
            <a:r>
              <a:rPr lang="en-US" sz="2400" b="1" dirty="0">
                <a:solidFill>
                  <a:srgbClr val="C00000"/>
                </a:solidFill>
              </a:rPr>
              <a:t>there’s no way to switch out a block in the middle </a:t>
            </a:r>
            <a:r>
              <a:rPr lang="en-US" sz="2400" dirty="0"/>
              <a:t>of the chain, because the hash value for the new block would be different, and the </a:t>
            </a:r>
            <a:r>
              <a:rPr lang="en-US" sz="2400" dirty="0" err="1"/>
              <a:t>next’s</a:t>
            </a:r>
            <a:r>
              <a:rPr lang="en-US" sz="2400" dirty="0"/>
              <a:t> block reference would no longer point to it.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Even more importantly, </a:t>
            </a:r>
            <a:r>
              <a:rPr lang="en-US" sz="2400" b="1" dirty="0">
                <a:solidFill>
                  <a:srgbClr val="C00000"/>
                </a:solidFill>
              </a:rPr>
              <a:t>a block cannot be solved before the previous block is solved. </a:t>
            </a:r>
            <a:r>
              <a:rPr lang="en-US" sz="2400" dirty="0"/>
              <a:t>The previous block reference is part of the text that goes through the hash function, so any changes to it would require resolving.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7E67DB-EA13-D549-BC96-97BE33958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5659E-C082-D34D-B234-D62093D2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SIGCSE 2019 Blockchain Workshop #108 - Module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9426ED-B9D7-E344-A7CA-9857B74FD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30A2-066B-BC47-BD2F-C3370E7017E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1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7A1E05-E8DF-4FD9-9F3B-B87CB62355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72" t="21359" r="38544" b="31910"/>
          <a:stretch/>
        </p:blipFill>
        <p:spPr>
          <a:xfrm>
            <a:off x="1349404" y="2760955"/>
            <a:ext cx="6788542" cy="37818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3CB60E-F9F2-4FF0-9860-B9B602C06003}"/>
              </a:ext>
            </a:extLst>
          </p:cNvPr>
          <p:cNvSpPr txBox="1"/>
          <p:nvPr/>
        </p:nvSpPr>
        <p:spPr>
          <a:xfrm>
            <a:off x="1171853" y="408373"/>
            <a:ext cx="942808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solving a block involves trying to get the cryptographic hash of the block to be below a certain value</a:t>
            </a:r>
            <a:r>
              <a:rPr lang="en-US" sz="2400" dirty="0"/>
              <a:t>, and you do that </a:t>
            </a:r>
            <a:r>
              <a:rPr lang="en-US" sz="2400" dirty="0">
                <a:solidFill>
                  <a:srgbClr val="FF0000"/>
                </a:solidFill>
              </a:rPr>
              <a:t>by trying different random numbers . </a:t>
            </a:r>
            <a:r>
              <a:rPr lang="en-US" sz="2400" dirty="0"/>
              <a:t>Once solved, the hash output is like a fingerprint that uniquely identifies that block. If even a single character in the block is changed, the block’s hash would be completely different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75FF351-9610-458B-8E81-40231E11C986}"/>
              </a:ext>
            </a:extLst>
          </p:cNvPr>
          <p:cNvSpPr/>
          <p:nvPr/>
        </p:nvSpPr>
        <p:spPr>
          <a:xfrm>
            <a:off x="4119239" y="3524435"/>
            <a:ext cx="1136342" cy="107419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330F410-C203-4150-9710-38C2ECC06615}"/>
              </a:ext>
            </a:extLst>
          </p:cNvPr>
          <p:cNvSpPr/>
          <p:nvPr/>
        </p:nvSpPr>
        <p:spPr>
          <a:xfrm>
            <a:off x="6596109" y="3923930"/>
            <a:ext cx="745724" cy="67470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BFC553-F9AA-4704-95F2-71AA09219A1C}"/>
              </a:ext>
            </a:extLst>
          </p:cNvPr>
          <p:cNvSpPr/>
          <p:nvPr/>
        </p:nvSpPr>
        <p:spPr>
          <a:xfrm>
            <a:off x="5362113" y="6107837"/>
            <a:ext cx="2272683" cy="43500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241D651-27D0-4610-9C05-29D4E175E301}"/>
              </a:ext>
            </a:extLst>
          </p:cNvPr>
          <p:cNvSpPr/>
          <p:nvPr/>
        </p:nvSpPr>
        <p:spPr>
          <a:xfrm>
            <a:off x="4190260" y="6107837"/>
            <a:ext cx="736847" cy="43500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EDADB0-54EA-4B09-9B41-729748221AE5}"/>
              </a:ext>
            </a:extLst>
          </p:cNvPr>
          <p:cNvSpPr txBox="1"/>
          <p:nvPr/>
        </p:nvSpPr>
        <p:spPr>
          <a:xfrm>
            <a:off x="7915835" y="6107837"/>
            <a:ext cx="2684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OK to proceed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1864AA-1151-404D-9C7D-2D25F1A9A4EE}"/>
              </a:ext>
            </a:extLst>
          </p:cNvPr>
          <p:cNvCxnSpPr>
            <a:endCxn id="5" idx="7"/>
          </p:cNvCxnSpPr>
          <p:nvPr/>
        </p:nvCxnSpPr>
        <p:spPr>
          <a:xfrm flipH="1">
            <a:off x="7232624" y="3774141"/>
            <a:ext cx="539776" cy="24859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9EDCDC6-DB94-473F-9C5E-2E37D00EFF5A}"/>
              </a:ext>
            </a:extLst>
          </p:cNvPr>
          <p:cNvSpPr txBox="1"/>
          <p:nvPr/>
        </p:nvSpPr>
        <p:spPr>
          <a:xfrm>
            <a:off x="7772400" y="3254188"/>
            <a:ext cx="2725271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Specified by “Blockchain” creator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92A305D-D9B4-1644-8433-2AD522EDF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2/27/19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EE7016A-36E2-AD4A-ADA8-5152F9A2A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SIGCSE 2019 Blockchain Workshop #108 - Module 2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AFFF20B-725E-4A42-ACFC-A736F0E45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30A2-066B-BC47-BD2F-C3370E7017E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50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6F0BD-56A2-4F4C-B98E-720B81077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F0628-7349-0140-B435-9DD9132A9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Byzantine Generals Problem</a:t>
            </a:r>
            <a:r>
              <a:rPr lang="en-US" sz="2400" dirty="0"/>
              <a:t> – </a:t>
            </a:r>
            <a:r>
              <a:rPr lang="en-US" sz="2400" dirty="0" err="1"/>
              <a:t>Lamport</a:t>
            </a:r>
            <a:r>
              <a:rPr lang="en-US" sz="2400" dirty="0"/>
              <a:t>, </a:t>
            </a:r>
            <a:r>
              <a:rPr lang="en-US" sz="2400" dirty="0" err="1"/>
              <a:t>Shostak</a:t>
            </a:r>
            <a:r>
              <a:rPr lang="en-US" sz="2400" dirty="0"/>
              <a:t>, Pease, 1982</a:t>
            </a:r>
          </a:p>
          <a:p>
            <a:r>
              <a:rPr lang="en-US" sz="2400" dirty="0">
                <a:hlinkClick r:id="rId3"/>
              </a:rPr>
              <a:t>www.Ethereum.org</a:t>
            </a:r>
            <a:r>
              <a:rPr lang="en-US" sz="2400" dirty="0"/>
              <a:t> – Ethereum Project – founded by </a:t>
            </a:r>
            <a:r>
              <a:rPr lang="en-US" sz="2400" dirty="0" err="1"/>
              <a:t>Vitalik</a:t>
            </a:r>
            <a:r>
              <a:rPr lang="en-US" sz="2400" dirty="0"/>
              <a:t> </a:t>
            </a:r>
            <a:r>
              <a:rPr lang="en-US" sz="2400" dirty="0" err="1"/>
              <a:t>Buterin</a:t>
            </a:r>
            <a:r>
              <a:rPr lang="en-US" sz="2400" dirty="0"/>
              <a:t> in 2013</a:t>
            </a:r>
          </a:p>
          <a:p>
            <a:r>
              <a:rPr lang="en-US" sz="2400" dirty="0">
                <a:hlinkClick r:id="rId4"/>
              </a:rPr>
              <a:t>https://gavwood.com/paper.pdf</a:t>
            </a:r>
            <a:r>
              <a:rPr lang="en-US" sz="2400" dirty="0"/>
              <a:t> - Ethereum paper by Gavin Wood</a:t>
            </a:r>
          </a:p>
          <a:p>
            <a:r>
              <a:rPr lang="en-US" sz="2400" dirty="0">
                <a:hlinkClick r:id="rId5"/>
              </a:rPr>
              <a:t>Ethereum White Paper and Smart Contracts </a:t>
            </a:r>
            <a:r>
              <a:rPr lang="en-US" sz="2400" dirty="0"/>
              <a:t>– by </a:t>
            </a:r>
            <a:r>
              <a:rPr lang="en-US" sz="2400" dirty="0" err="1"/>
              <a:t>Vitalik</a:t>
            </a:r>
            <a:r>
              <a:rPr lang="en-US" sz="2400" dirty="0"/>
              <a:t> </a:t>
            </a:r>
            <a:r>
              <a:rPr lang="en-US" sz="2400" dirty="0" err="1"/>
              <a:t>Buterin</a:t>
            </a:r>
            <a:r>
              <a:rPr lang="en-US" sz="2400" dirty="0"/>
              <a:t> in Nov 2013</a:t>
            </a:r>
          </a:p>
          <a:p>
            <a:r>
              <a:rPr lang="en-US" sz="2400" dirty="0">
                <a:hlinkClick r:id="rId6"/>
              </a:rPr>
              <a:t>XRP Ledger Consensus Protocol </a:t>
            </a:r>
            <a:r>
              <a:rPr lang="en-US" sz="2400" dirty="0"/>
              <a:t>– Chase and </a:t>
            </a:r>
            <a:r>
              <a:rPr lang="en-US" sz="2400" dirty="0" err="1"/>
              <a:t>MacBrough</a:t>
            </a:r>
            <a:r>
              <a:rPr lang="en-US" sz="2400" dirty="0"/>
              <a:t>, 2018</a:t>
            </a:r>
          </a:p>
          <a:p>
            <a:r>
              <a:rPr lang="en-US" sz="2400" dirty="0">
                <a:hlinkClick r:id="rId7"/>
              </a:rPr>
              <a:t>www.hyperledger.org</a:t>
            </a:r>
            <a:r>
              <a:rPr lang="en-US" sz="2400" dirty="0"/>
              <a:t> – The Linux Foundation Project – Hyperledger</a:t>
            </a:r>
          </a:p>
          <a:p>
            <a:r>
              <a:rPr lang="en-US" sz="2400" dirty="0">
                <a:hlinkClick r:id="rId8"/>
              </a:rPr>
              <a:t>https://anders.com/blockchain/</a:t>
            </a:r>
            <a:r>
              <a:rPr lang="en-US" sz="2400" dirty="0"/>
              <a:t> - Blockchain Demo</a:t>
            </a:r>
          </a:p>
          <a:p>
            <a:r>
              <a:rPr lang="en-US" sz="2400" dirty="0">
                <a:hlinkClick r:id="rId9"/>
              </a:rPr>
              <a:t>https://www.ibm.com/blockchain</a:t>
            </a:r>
            <a:r>
              <a:rPr lang="en-US" sz="2400" dirty="0"/>
              <a:t> - IBM Blockchain</a:t>
            </a:r>
          </a:p>
          <a:p>
            <a:r>
              <a:rPr lang="en-US" sz="2400" dirty="0">
                <a:hlinkClick r:id="rId10"/>
              </a:rPr>
              <a:t>https://aws.amazon.com/blockchain/</a:t>
            </a:r>
            <a:r>
              <a:rPr lang="en-US" sz="2400" dirty="0"/>
              <a:t> - Amazon AWS Blockchain</a:t>
            </a:r>
          </a:p>
          <a:p>
            <a:r>
              <a:rPr lang="en-US" sz="2400" dirty="0">
                <a:hlinkClick r:id="rId11"/>
              </a:rPr>
              <a:t>https://azure.microsoft.com/en-us/solutions/blockchain/</a:t>
            </a:r>
            <a:r>
              <a:rPr lang="en-US" sz="2400" dirty="0"/>
              <a:t> - MS Azure Blockchain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82C7F-A2D0-6948-BE7A-DAC9405B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8F39E-7504-D74D-92B4-AD01AA33D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SIGCSE 2019 Blockchain Workshop #108 - Module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0FC54-FC1F-3E4E-897C-D6F10E087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30A2-066B-BC47-BD2F-C3370E7017E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38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4C52A4-564E-4457-B720-9EF4ED61BE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92" t="21877" r="40073" b="30485"/>
          <a:stretch/>
        </p:blipFill>
        <p:spPr>
          <a:xfrm>
            <a:off x="73533" y="1266139"/>
            <a:ext cx="8233456" cy="52727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85448F-C97B-4C86-ADE4-B3DF278BA295}"/>
              </a:ext>
            </a:extLst>
          </p:cNvPr>
          <p:cNvSpPr txBox="1"/>
          <p:nvPr/>
        </p:nvSpPr>
        <p:spPr>
          <a:xfrm>
            <a:off x="1296140" y="347957"/>
            <a:ext cx="5974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What is Blockchain ….  Bitcoin  ? Who is Satoshi Nakamoto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05427A-DF15-4738-BF2C-FFA8816BD0CB}"/>
              </a:ext>
            </a:extLst>
          </p:cNvPr>
          <p:cNvSpPr txBox="1"/>
          <p:nvPr/>
        </p:nvSpPr>
        <p:spPr>
          <a:xfrm>
            <a:off x="8025414" y="2015230"/>
            <a:ext cx="38440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Bitcoin revolutionized our concepts of currency and money</a:t>
            </a:r>
            <a:r>
              <a:rPr lang="en-US" sz="2000" dirty="0"/>
              <a:t>. … </a:t>
            </a:r>
            <a:r>
              <a:rPr lang="en-US" sz="2000" b="1" dirty="0"/>
              <a:t>2008 Height of the banking crisis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Like the currency he created, the identity of Bitcoin’s creator Satoshi Nakamoto is virtual, existing only online. </a:t>
            </a:r>
            <a:endParaRPr lang="en-US" sz="2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06B1898-E381-476E-8B4C-AA8468F0FCF2}"/>
              </a:ext>
            </a:extLst>
          </p:cNvPr>
          <p:cNvCxnSpPr/>
          <p:nvPr/>
        </p:nvCxnSpPr>
        <p:spPr>
          <a:xfrm>
            <a:off x="1060045" y="3606650"/>
            <a:ext cx="330249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2F90DD-31C7-4EC9-8013-FC25017A7B6F}"/>
              </a:ext>
            </a:extLst>
          </p:cNvPr>
          <p:cNvCxnSpPr/>
          <p:nvPr/>
        </p:nvCxnSpPr>
        <p:spPr>
          <a:xfrm>
            <a:off x="1060045" y="3855095"/>
            <a:ext cx="40837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5FFB4-F797-F740-9D90-C1981DFD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25F7E98-7AD9-C340-83E0-21D0525D9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SIGCSE 2019 Blockchain Workshop #108 - Module 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B99368-7172-DC4C-8331-3E2CA1BBC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30A2-066B-BC47-BD2F-C3370E7017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63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E33ACF-05E5-4725-B364-BF3A4CF5EC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38" t="36471" r="20588" b="29542"/>
          <a:stretch/>
        </p:blipFill>
        <p:spPr>
          <a:xfrm>
            <a:off x="273530" y="1576071"/>
            <a:ext cx="11644940" cy="370585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4612D7E-5149-4E6F-9FEA-2937389634C3}"/>
              </a:ext>
            </a:extLst>
          </p:cNvPr>
          <p:cNvSpPr/>
          <p:nvPr/>
        </p:nvSpPr>
        <p:spPr>
          <a:xfrm>
            <a:off x="568171" y="1695635"/>
            <a:ext cx="3195446" cy="8261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6608CF-12B6-4838-B71B-26C5974CFF55}"/>
              </a:ext>
            </a:extLst>
          </p:cNvPr>
          <p:cNvCxnSpPr/>
          <p:nvPr/>
        </p:nvCxnSpPr>
        <p:spPr>
          <a:xfrm>
            <a:off x="4937464" y="2108691"/>
            <a:ext cx="231707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941511-AB91-456B-999D-765B7720B23A}"/>
              </a:ext>
            </a:extLst>
          </p:cNvPr>
          <p:cNvCxnSpPr/>
          <p:nvPr/>
        </p:nvCxnSpPr>
        <p:spPr>
          <a:xfrm>
            <a:off x="4937464" y="2382122"/>
            <a:ext cx="16334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D063E8-A5D1-DA4B-8532-DDD736EA1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BEF15-8715-DE4F-B349-2C19143F7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SIGCSE 2019 Blockchain Workshop #108 - Module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3E889-ACA6-7F47-8B46-9BE45478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30A2-066B-BC47-BD2F-C3370E7017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68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23B211-5C06-427E-9506-AF5330E35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95" t="34693" r="21214" b="14952"/>
          <a:stretch/>
        </p:blipFill>
        <p:spPr>
          <a:xfrm>
            <a:off x="7066625" y="843379"/>
            <a:ext cx="3693111" cy="34534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F25908-BA4E-4AF0-AA04-0A3CAB063FF5}"/>
              </a:ext>
            </a:extLst>
          </p:cNvPr>
          <p:cNvSpPr txBox="1"/>
          <p:nvPr/>
        </p:nvSpPr>
        <p:spPr>
          <a:xfrm>
            <a:off x="497149" y="1020932"/>
            <a:ext cx="656947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Software, Game Theory and Cryptography</a:t>
            </a:r>
          </a:p>
          <a:p>
            <a:endParaRPr lang="en-US" sz="2800" b="1" dirty="0"/>
          </a:p>
          <a:p>
            <a:r>
              <a:rPr lang="en-US" sz="2400" dirty="0"/>
              <a:t>Separately these fields have existed for a long time, but for the first time they have intersected and morphed into </a:t>
            </a:r>
            <a:r>
              <a:rPr lang="en-US" sz="2400" b="1" i="1" dirty="0"/>
              <a:t>Blockchain Technology</a:t>
            </a:r>
          </a:p>
          <a:p>
            <a:endParaRPr lang="en-US" sz="2400" b="1" i="1" dirty="0"/>
          </a:p>
          <a:p>
            <a:r>
              <a:rPr lang="en-US" sz="2400" b="1" i="1" dirty="0"/>
              <a:t>Game Theory </a:t>
            </a:r>
            <a:r>
              <a:rPr lang="en-US" sz="2400" dirty="0"/>
              <a:t>is the “study of mathematical models of conflict and cooperation between intelligent rational decision makers”. </a:t>
            </a:r>
          </a:p>
          <a:p>
            <a:endParaRPr lang="en-US" sz="2400" dirty="0"/>
          </a:p>
          <a:p>
            <a:r>
              <a:rPr lang="en-US" sz="2400" dirty="0"/>
              <a:t>Is related to Blockchain because the </a:t>
            </a:r>
            <a:r>
              <a:rPr lang="en-US" sz="2400" b="1" dirty="0"/>
              <a:t>Bitcoin Blockchain (public ) </a:t>
            </a:r>
            <a:r>
              <a:rPr lang="en-US" sz="2400" dirty="0"/>
              <a:t>originally conceived by Satoshi Nakamoto had to solve a known game theory conundrum called the </a:t>
            </a:r>
            <a:r>
              <a:rPr lang="en-US" sz="2400" b="1" i="1" dirty="0"/>
              <a:t>Byzantine Generals Problem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84B28-4E24-8A40-975C-739DA4C7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A21B0-19F8-B34C-BC06-FAC73209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SIGCSE 2019 Blockchain Workshop #108 - Module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02846-22EF-8844-84E6-D84C30AFF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30A2-066B-BC47-BD2F-C3370E7017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61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B56061-F13C-42A5-AA73-CB12750B3A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71" t="13592" r="23762" b="22848"/>
          <a:stretch/>
        </p:blipFill>
        <p:spPr>
          <a:xfrm>
            <a:off x="343108" y="412530"/>
            <a:ext cx="7721653" cy="4995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73A5B8-29C3-4281-A566-B2FE10A1186B}"/>
              </a:ext>
            </a:extLst>
          </p:cNvPr>
          <p:cNvSpPr txBox="1"/>
          <p:nvPr/>
        </p:nvSpPr>
        <p:spPr>
          <a:xfrm>
            <a:off x="5869805" y="608120"/>
            <a:ext cx="1704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(1982)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969589-0AC7-420D-9006-8DD9157E2147}"/>
              </a:ext>
            </a:extLst>
          </p:cNvPr>
          <p:cNvSpPr txBox="1"/>
          <p:nvPr/>
        </p:nvSpPr>
        <p:spPr>
          <a:xfrm>
            <a:off x="1367161" y="4811697"/>
            <a:ext cx="9383697" cy="17133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913F71-E012-40C3-BD9F-F9EB4E569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08" t="26925" r="24490" b="59922"/>
          <a:stretch/>
        </p:blipFill>
        <p:spPr>
          <a:xfrm>
            <a:off x="263265" y="5407698"/>
            <a:ext cx="8059061" cy="11021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C5B51C-5449-4BD8-BAEA-B4BD3EA57F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419" t="14110" r="32063" b="48160"/>
          <a:stretch/>
        </p:blipFill>
        <p:spPr>
          <a:xfrm>
            <a:off x="7696200" y="623337"/>
            <a:ext cx="4356160" cy="22080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0D89CA-3E6A-49D9-AA32-35A7BF618238}"/>
              </a:ext>
            </a:extLst>
          </p:cNvPr>
          <p:cNvSpPr txBox="1"/>
          <p:nvPr/>
        </p:nvSpPr>
        <p:spPr>
          <a:xfrm>
            <a:off x="8035164" y="3133725"/>
            <a:ext cx="406717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Consensus Results including the </a:t>
            </a:r>
            <a:r>
              <a:rPr lang="en-US" sz="2800" dirty="0"/>
              <a:t>Byzantine Generals Problem  (1982) were developed to study systems like </a:t>
            </a:r>
            <a:r>
              <a:rPr lang="en-US" sz="2800" b="1" dirty="0"/>
              <a:t>distributed databases</a:t>
            </a:r>
            <a:endParaRPr lang="en-US" sz="2800" dirty="0"/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A44E94-BB98-4B06-BE4D-9EB4478A92C9}"/>
              </a:ext>
            </a:extLst>
          </p:cNvPr>
          <p:cNvCxnSpPr/>
          <p:nvPr/>
        </p:nvCxnSpPr>
        <p:spPr>
          <a:xfrm>
            <a:off x="3724275" y="3381375"/>
            <a:ext cx="37528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7B5602A-8A77-4EBB-9940-0C06767243B0}"/>
              </a:ext>
            </a:extLst>
          </p:cNvPr>
          <p:cNvCxnSpPr/>
          <p:nvPr/>
        </p:nvCxnSpPr>
        <p:spPr>
          <a:xfrm>
            <a:off x="1047750" y="3552825"/>
            <a:ext cx="4419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9179E1-473A-3446-B63E-1515E64C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0D076A-CF62-4F44-BB0D-25415F0D8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SIGCSE 2019 Blockchain Workshop #108 - Module 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1F3526-0E2E-864A-B549-CA7BF3B16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30A2-066B-BC47-BD2F-C3370E7017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96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2D0778-BC51-4D69-881E-079AA3184B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95" t="34693" r="21214" b="14952"/>
          <a:stretch/>
        </p:blipFill>
        <p:spPr>
          <a:xfrm>
            <a:off x="9085759" y="639194"/>
            <a:ext cx="2401946" cy="22460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B828FE-1126-4634-8130-6F9713832A0A}"/>
              </a:ext>
            </a:extLst>
          </p:cNvPr>
          <p:cNvSpPr txBox="1"/>
          <p:nvPr/>
        </p:nvSpPr>
        <p:spPr>
          <a:xfrm>
            <a:off x="807868" y="985421"/>
            <a:ext cx="80786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Cryptography </a:t>
            </a:r>
            <a:r>
              <a:rPr lang="en-US" sz="2400" dirty="0"/>
              <a:t>Science  is used in multiple places to provide security for a Blockchain network and rests on three basic concepts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Hashing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Keys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Digital signatures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b="1" i="1" dirty="0"/>
              <a:t>Software</a:t>
            </a:r>
            <a:r>
              <a:rPr lang="en-US" sz="2400" dirty="0"/>
              <a:t> has been developed that combines </a:t>
            </a:r>
            <a:r>
              <a:rPr lang="en-US" sz="2400" b="1" i="1" dirty="0"/>
              <a:t>Cryptography</a:t>
            </a:r>
            <a:r>
              <a:rPr lang="en-US" sz="2400" dirty="0"/>
              <a:t> with </a:t>
            </a:r>
            <a:r>
              <a:rPr lang="en-US" sz="2400" b="1" i="1" dirty="0"/>
              <a:t>Game Theory </a:t>
            </a:r>
            <a:r>
              <a:rPr lang="en-US" sz="2400" dirty="0"/>
              <a:t>to produce the overall constructs of Blockchain, where seeming uncertainty is mitigated with overwhelming mathematical certainty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0035E-BE42-FC44-9C03-5F1B190EA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2E862-BDC0-6545-91FF-6288EF455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SIGCSE 2019 Blockchain Workshop #108 - Module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95108-FE61-C946-B044-9485C7773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30A2-066B-BC47-BD2F-C3370E7017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18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525A02-710B-479D-B54E-C6E28A6A91BD}"/>
              </a:ext>
            </a:extLst>
          </p:cNvPr>
          <p:cNvSpPr txBox="1"/>
          <p:nvPr/>
        </p:nvSpPr>
        <p:spPr>
          <a:xfrm>
            <a:off x="1346447" y="443567"/>
            <a:ext cx="949910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Blockchains Fit in the Technology Revolution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Pre 1993 …. Internet browser introduced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Database </a:t>
            </a:r>
            <a:r>
              <a:rPr lang="en-US" sz="2400" b="1" dirty="0"/>
              <a:t>( IBM 1970)  </a:t>
            </a:r>
            <a:r>
              <a:rPr lang="en-US" sz="2400" dirty="0"/>
              <a:t>applications/ data storage, analytics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Centralized networks / client –server 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Internet Era (1993-2010)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email / e- Commerce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Decentralized networks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Social networks</a:t>
            </a:r>
          </a:p>
          <a:p>
            <a:pPr lvl="1"/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2010 - Present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High performance computing/ GPU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Distributed networks / cloud computing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Big Data/ AI and Machine Learning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Blockchain/ Bitcoin (10 years ago)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E4B84B-75F2-7344-9B76-32A1560F3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38921-33D9-F542-A01C-61C8E8A87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SIGCSE 2019 Blockchain Workshop #108 - Module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A6A76-2289-514D-89D0-452753C0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30A2-066B-BC47-BD2F-C3370E7017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19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42B68D-A5C1-457B-BBDA-BCBC613B9988}"/>
              </a:ext>
            </a:extLst>
          </p:cNvPr>
          <p:cNvSpPr/>
          <p:nvPr/>
        </p:nvSpPr>
        <p:spPr>
          <a:xfrm>
            <a:off x="4971525" y="3244334"/>
            <a:ext cx="2248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BFFFF"/>
                </a:solidFill>
                <a:latin typeface="medium-content-sans-serif-font"/>
              </a:rPr>
              <a:t>Jonny Brooks-Bartlett</a:t>
            </a:r>
            <a:endParaRPr lang="en-US" b="1" i="0" dirty="0">
              <a:solidFill>
                <a:srgbClr val="FBFFFF"/>
              </a:solidFill>
              <a:effectLst/>
              <a:latin typeface="medium-content-sans-serif-fon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E38C74-4119-4462-A12C-033D12BA55B4}"/>
              </a:ext>
            </a:extLst>
          </p:cNvPr>
          <p:cNvSpPr txBox="1"/>
          <p:nvPr/>
        </p:nvSpPr>
        <p:spPr>
          <a:xfrm>
            <a:off x="1118586" y="1136342"/>
            <a:ext cx="104401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IBM’s database model stood unchanged </a:t>
            </a:r>
            <a:r>
              <a:rPr lang="en-US" sz="2400" b="1" dirty="0">
                <a:solidFill>
                  <a:srgbClr val="FF0000"/>
                </a:solidFill>
              </a:rPr>
              <a:t>until about 10 years ago</a:t>
            </a:r>
            <a:r>
              <a:rPr lang="en-US" sz="2400" dirty="0"/>
              <a:t>, when the Blockchain came into this space with a radical new proposition: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i="1" dirty="0"/>
              <a:t>What if your database worked like a network</a:t>
            </a:r>
            <a:r>
              <a:rPr lang="en-US" sz="2400" dirty="0"/>
              <a:t> — a network that’s shared with everybody in the world, where anyone and anything can connect to it?</a:t>
            </a:r>
          </a:p>
          <a:p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Blockchain calls  this “</a:t>
            </a:r>
            <a:r>
              <a:rPr lang="en-US" sz="2400" b="1" dirty="0"/>
              <a:t>decentralization.</a:t>
            </a:r>
            <a:r>
              <a:rPr lang="en-US" sz="2400" dirty="0"/>
              <a:t>” </a:t>
            </a:r>
          </a:p>
          <a:p>
            <a:r>
              <a:rPr lang="en-US" sz="2400" b="1" dirty="0"/>
              <a:t>        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offers the promise of nearly friction-free cooperation between members of complex networks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adds value to each other by enabling collaboration without central authorities and middle men.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0E119-35CA-1645-969D-79418069E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498BA-FB74-1146-A00F-B117C4705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SIGCSE 2019 Blockchain Workshop #108 - Module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179BB-9229-3945-A8AA-6F823AA26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D30A2-066B-BC47-BD2F-C3370E7017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85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1610</Words>
  <Application>Microsoft Macintosh PowerPoint</Application>
  <PresentationFormat>Widescreen</PresentationFormat>
  <Paragraphs>247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medium-content-sans-serif-font</vt:lpstr>
      <vt:lpstr>Roboto</vt:lpstr>
      <vt:lpstr>Office Theme</vt:lpstr>
      <vt:lpstr>SIGCSE Workshop #108 - Programming Smart Contracts in Ethereum Blockchain using Solidity 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SIGCSE Workshop #108 - Programming Smart Contracts in Ethereum Blockchain using Solidity </dc:title>
  <dc:creator>Debasis Bhattacharya</dc:creator>
  <cp:lastModifiedBy>Debasis Bhattacharya</cp:lastModifiedBy>
  <cp:revision>10</cp:revision>
  <dcterms:created xsi:type="dcterms:W3CDTF">2019-02-24T01:12:00Z</dcterms:created>
  <dcterms:modified xsi:type="dcterms:W3CDTF">2019-02-25T05:26:48Z</dcterms:modified>
</cp:coreProperties>
</file>